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2" r:id="rId3"/>
    <p:sldId id="267" r:id="rId4"/>
    <p:sldId id="257" r:id="rId5"/>
    <p:sldId id="268" r:id="rId6"/>
    <p:sldId id="264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7A03-E73D-4566-B644-F57A4C8A0E29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CDE2-FDD4-46CE-9953-6DF44238DE3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264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DE2-FDD4-46CE-9953-6DF44238DE3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019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DE2-FDD4-46CE-9953-6DF44238DE3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486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DE2-FDD4-46CE-9953-6DF44238DE3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398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DE2-FDD4-46CE-9953-6DF44238DE3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2066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DE2-FDD4-46CE-9953-6DF44238DE3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590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298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258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902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801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382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076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469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107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091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934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FB3F-0C97-4688-859D-96DA21D43D4A}" type="datetimeFigureOut">
              <a:rPr lang="uk-UA" smtClean="0"/>
              <a:t>16.09.2016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F005C-71DB-41DD-91EA-8514B7DC798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94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3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93%D1%80%D0%BE%D0%BC%D0%B0%D0%B4%D1%81%D1%8C%D0%BA%D0%B0_%D0%BE%D1%80%D0%B3%D0%B0%D0%BD%D1%96%D0%B7%D0%B0%D1%86%D1%96%D1%8F_%C2%AB%D0%A1%D0%B0%D0%BC%D0%BE%D0%BF%D0%BE%D0%BC%D1%96%D1%87%C2%BB" TargetMode="External"/><Relationship Id="rId13" Type="http://schemas.openxmlformats.org/officeDocument/2006/relationships/hyperlink" Target="https://uk.wikipedia.org/wiki/25_%D0%BA%D0%B2%D1%96%D1%82%D0%BD%D1%8F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uk.wikipedia.org/wiki/%D0%91%D1%96%D0%B7%D0%BD%D0%B5%D1%81%D0%BC%D0%B5%D0%BD" TargetMode="External"/><Relationship Id="rId12" Type="http://schemas.openxmlformats.org/officeDocument/2006/relationships/hyperlink" Target="https://uk.wikipedia.org/wiki/%D0%9B%D1%8C%D0%B2%D1%96%D0%B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k.wikipedia.org/wiki/%D0%93%D1%80%D0%BE%D0%BC%D0%B0%D0%B4%D1%81%D1%8C%D0%BA%D0%B8%D0%B9_%D0%B4%D1%96%D1%8F%D1%87" TargetMode="External"/><Relationship Id="rId11" Type="http://schemas.openxmlformats.org/officeDocument/2006/relationships/hyperlink" Target="https://uk.wikipedia.org/wiki/%D0%9C%D1%96%D1%81%D1%8C%D0%BA%D0%B8%D0%B9_%D0%B3%D0%BE%D0%BB%D0%BE%D0%B2%D0%B0" TargetMode="External"/><Relationship Id="rId5" Type="http://schemas.openxmlformats.org/officeDocument/2006/relationships/hyperlink" Target="https://uk.wikipedia.org/wiki/%D0%9F%D0%BE%D0%BB%D1%96%D1%82%D0%B8%D0%BA" TargetMode="External"/><Relationship Id="rId10" Type="http://schemas.openxmlformats.org/officeDocument/2006/relationships/hyperlink" Target="https://uk.wikipedia.org/wiki/%D0%A2%D0%A0%D0%9A_%C2%AB%D0%9B%D1%8E%D0%BA%D1%81%C2%BB" TargetMode="External"/><Relationship Id="rId4" Type="http://schemas.openxmlformats.org/officeDocument/2006/relationships/image" Target="../media/image54.jpg"/><Relationship Id="rId9" Type="http://schemas.openxmlformats.org/officeDocument/2006/relationships/hyperlink" Target="https://uk.wikipedia.org/wiki/%D0%9F%D0%B0%D1%80%D1%82%D1%96%D1%8F_%C2%AB%D0%9E%D0%B1%27%D1%94%D0%B4%D0%BD%D0%B0%D0%BD%D0%BD%D1%8F_%E2%80%9E%D0%A1%D0%B0%D0%BC%D0%BE%D0%BF%D0%BE%D0%BC%D1%96%D1%87%E2%80%9C%C2%BB" TargetMode="External"/><Relationship Id="rId14" Type="http://schemas.openxmlformats.org/officeDocument/2006/relationships/hyperlink" Target="https://uk.wikipedia.org/wiki/200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A1%D0%BA%D1%80%D0%B8%D0%BF%D0%BD%D0%B8%D0%BA_%D0%9E%D0%BB%D0%B5%D0%BA%D1%81%D1%96%D0%B9_%D0%9E%D0%BB%D0%B5%D0%BA%D1%81%D1%96%D0%B9%D0%BE%D0%B2%D0%B8%D1%87#cite_note-:1-3" TargetMode="External"/><Relationship Id="rId13" Type="http://schemas.openxmlformats.org/officeDocument/2006/relationships/hyperlink" Target="https://uk.wikipedia.org/wiki/%D0%9A%D0%BE%D0%BC%D1%96%D1%82%D0%B5%D1%82_%D0%BF%D1%96%D0%B4%D0%BF%D1%80%D0%B8%D1%94%D0%BC%D1%86%D1%96%D0%B2_%D0%9B%D1%8C%D0%B2%D1%96%D0%B2%D1%89%D0%B8%D0%BD%D0%B8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uk.wikipedia.org/wiki/%D0%9A%D0%BE%D0%BC%D1%96%D1%82%D0%B5%D1%82_%D0%92%D0%B5%D1%80%D1%85%D0%BE%D0%B2%D0%BD%D0%BE%D1%97_%D0%A0%D0%B0%D0%B4%D0%B8_%D0%A3%D0%BA%D1%80%D0%B0%D1%97%D0%BD%D0%B8_%D0%B7_%D0%BF%D0%B8%D1%82%D0%B0%D0%BD%D1%8C_%D0%BD%D0%B0%D1%83%D0%BA%D0%B8_%D1%96_%D0%BE%D1%81%D0%B2%D1%96%D1%82%D0%B8" TargetMode="External"/><Relationship Id="rId12" Type="http://schemas.openxmlformats.org/officeDocument/2006/relationships/hyperlink" Target="https://uk.wikipedia.org/wiki/ELEK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k.wikipedia.org/wiki/%D0%A1%D0%BA%D1%80%D0%B8%D0%BF%D0%BD%D0%B8%D0%BA_%D0%9E%D0%BB%D0%B5%D0%BA%D1%81%D1%96%D0%B9_%D0%9E%D0%BB%D0%B5%D0%BA%D1%81%D1%96%D0%B9%D0%BE%D0%B2%D0%B8%D1%87#cite_note-:0-2" TargetMode="External"/><Relationship Id="rId11" Type="http://schemas.openxmlformats.org/officeDocument/2006/relationships/hyperlink" Target="https://uk.wikipedia.org/wiki/%D0%A1%D0%BA%D1%80%D0%B8%D0%BF%D0%BD%D0%B8%D0%BA_%D0%9E%D0%BB%D0%B5%D0%BA%D1%81%D1%96%D0%B9_%D0%9E%D0%BB%D0%B5%D0%BA%D1%81%D1%96%D0%B9%D0%BE%D0%B2%D0%B8%D1%87#cite_note-:2-4" TargetMode="External"/><Relationship Id="rId5" Type="http://schemas.openxmlformats.org/officeDocument/2006/relationships/hyperlink" Target="https://uk.wikipedia.org/wiki/%D0%9A%D0%BE%D0%BC%D1%96%D1%81%D1%96%D1%8F_%D0%B7_%D0%BF%D0%B8%D1%82%D0%B0%D0%BD%D1%8C_%D0%BC%D0%B0%D0%B9%D0%B1%D1%83%D1%82%D0%BD%D1%8C%D0%BE%D0%B3%D0%BE" TargetMode="External"/><Relationship Id="rId10" Type="http://schemas.openxmlformats.org/officeDocument/2006/relationships/hyperlink" Target="https://uk.wikipedia.org/wiki/%D0%9D%D0%90%D0%A2%D0%9E" TargetMode="External"/><Relationship Id="rId4" Type="http://schemas.openxmlformats.org/officeDocument/2006/relationships/hyperlink" Target="https://uk.wikipedia.org/wiki/%D0%9F%D0%B0%D1%80%D1%82%D1%96%D1%8F_%C2%AB%D0%9E%D0%B1%27%D1%94%D0%B4%D0%BD%D0%B0%D0%BD%D0%BD%D1%8F_%E2%80%9E%D0%A1%D0%B0%D0%BC%D0%BE%D0%BF%D0%BE%D0%BC%D1%96%D1%87%E2%80%9C%C2%BB" TargetMode="External"/><Relationship Id="rId9" Type="http://schemas.openxmlformats.org/officeDocument/2006/relationships/hyperlink" Target="https://uk.wikipedia.org/wiki/%D0%9F%D0%B0%D1%80%D0%BB%D0%B0%D0%BC%D0%B5%D0%BD%D1%82%D1%81%D1%8C%D0%BA%D0%B0_%D0%B0%D1%81%D0%B0%D0%BC%D0%B1%D0%BB%D0%B5%D1%8F_%D0%9D%D0%90%D0%A2%D0%9E" TargetMode="External"/><Relationship Id="rId1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hyperlink" Target="https://uk.wikipedia.org/wiki/%D0%97%D0%B0%D1%81%D0%BB%D1%83%D0%B6%D0%B5%D0%BD%D0%B8%D0%B9_%D0%B5%D0%BA%D0%BE%D0%BD%D0%BE%D0%BC%D1%96%D1%81%D1%82_%D0%A3%D0%BA%D1%80%D0%B0%D1%97%D0%BD%D0%B8" TargetMode="External"/><Relationship Id="rId4" Type="http://schemas.openxmlformats.org/officeDocument/2006/relationships/hyperlink" Target="https://uk.wikipedia.org/wiki/SoftServ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_________Microsoft_Word_97___20031.doc"/><Relationship Id="rId11" Type="http://schemas.openxmlformats.org/officeDocument/2006/relationships/image" Target="../media/image33.jpg"/><Relationship Id="rId5" Type="http://schemas.openxmlformats.org/officeDocument/2006/relationships/image" Target="../media/image3.jpeg"/><Relationship Id="rId10" Type="http://schemas.openxmlformats.org/officeDocument/2006/relationships/image" Target="../media/image32.jpeg"/><Relationship Id="rId4" Type="http://schemas.openxmlformats.org/officeDocument/2006/relationships/image" Target="../media/image5.pn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_________Microsoft_Word1.docx"/><Relationship Id="rId5" Type="http://schemas.openxmlformats.org/officeDocument/2006/relationships/image" Target="../media/image3.jpe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Рисунок 10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9"/>
          <a:stretch/>
        </p:blipFill>
        <p:spPr>
          <a:xfrm>
            <a:off x="1" y="44624"/>
            <a:ext cx="9118578" cy="302150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3131840" y="3229402"/>
            <a:ext cx="594338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	</a:t>
            </a:r>
            <a:r>
              <a:rPr lang="uk-UA" sz="1400" dirty="0" smtClean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Перед </a:t>
            </a:r>
            <a:r>
              <a:rPr lang="uk-UA" sz="14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нашим Університетом постає необхідність не лише (не зважаючи на усі фінансові проблеми) прагнути розвивати науки, а й бути гарантом дотримання ідей свободи і демократії, бути рушієм вирішення державницьких питань громадянського і національного звучання. Найголовніше – університет має стати вище грошей, стереотипів, державно-корпоративного і політичного насильства. Його завдання – виховання національного інтелектуала, який є слугою правди нації та істин розуму і тому непідвладний соціальним маніпуляціям. Саме тому образ університету як храму науки аж ніяк не слід розглядати як метафоричне порівняння. </a:t>
            </a:r>
          </a:p>
          <a:p>
            <a:endParaRPr lang="uk-UA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5"/>
            <a:ext cx="899592" cy="96259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736925" y="29149"/>
            <a:ext cx="8363002" cy="836712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8329" y="430986"/>
            <a:ext cx="1383712" cy="36933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/>
              <a:t>ПРОЕКТИ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89829" y="430986"/>
            <a:ext cx="1383712" cy="36933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ПАРТНЕРАМ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96136" y="430986"/>
            <a:ext cx="1383712" cy="36933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ПОДІЇ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cxnSp>
        <p:nvCxnSpPr>
          <p:cNvPr id="25" name="Пряма сполучна лінія 24"/>
          <p:cNvCxnSpPr/>
          <p:nvPr/>
        </p:nvCxnSpPr>
        <p:spPr>
          <a:xfrm>
            <a:off x="-18578" y="6281928"/>
            <a:ext cx="918051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Рисунок 10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pic>
        <p:nvPicPr>
          <p:cNvPr id="1029" name="Рисунок 10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r="5528"/>
          <a:stretch/>
        </p:blipFill>
        <p:spPr>
          <a:xfrm>
            <a:off x="55120" y="3140520"/>
            <a:ext cx="2869147" cy="300760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430863" y="424317"/>
            <a:ext cx="1644357" cy="36933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ФОТОГАЛЕРЕЯ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6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Прямокутник 15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6476325" y="80702"/>
            <a:ext cx="2623602" cy="360040"/>
          </a:xfrm>
          <a:prstGeom prst="rect">
            <a:avLst/>
          </a:prstGeom>
          <a:solidFill>
            <a:schemeClr val="tx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/>
              <a:t>ІТ-інфраструктура</a:t>
            </a:r>
            <a:endParaRPr lang="uk-UA" sz="1400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539" y="461863"/>
            <a:ext cx="5990115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>
                <a:latin typeface="Century Gothic" panose="020B0502020202020204" pitchFamily="34" charset="0"/>
              </a:rPr>
              <a:t>Розвиток технічних можливостей Університету</a:t>
            </a:r>
            <a:r>
              <a:rPr lang="uk-UA" sz="1600" dirty="0" smtClean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latin typeface="Century Gothic" panose="020B0502020202020204" pitchFamily="34" charset="0"/>
              </a:rPr>
              <a:t>Налагодження інформаційного супроводу науково-дослідної діяльності. Розвиток освітніх електронних ресурсів</a:t>
            </a:r>
            <a:r>
              <a:rPr lang="uk-UA" sz="1600" dirty="0" smtClean="0">
                <a:latin typeface="Century Gothic" panose="020B0502020202020204" pitchFamily="34" charset="0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>
                <a:latin typeface="Century Gothic" panose="020B0502020202020204" pitchFamily="34" charset="0"/>
              </a:rPr>
              <a:t>Впровадження електронного навчання як елемента освітнього процесу (на основі </a:t>
            </a:r>
            <a:r>
              <a:rPr lang="uk-UA" sz="1600" dirty="0" err="1">
                <a:latin typeface="Century Gothic" panose="020B0502020202020204" pitchFamily="34" charset="0"/>
              </a:rPr>
              <a:t>Learning</a:t>
            </a:r>
            <a:r>
              <a:rPr lang="uk-UA" sz="1600" dirty="0">
                <a:latin typeface="Century Gothic" panose="020B0502020202020204" pitchFamily="34" charset="0"/>
              </a:rPr>
              <a:t> </a:t>
            </a:r>
            <a:r>
              <a:rPr lang="uk-UA" sz="1600" dirty="0" err="1">
                <a:latin typeface="Century Gothic" panose="020B0502020202020204" pitchFamily="34" charset="0"/>
              </a:rPr>
              <a:t>Management</a:t>
            </a:r>
            <a:r>
              <a:rPr lang="uk-UA" sz="1600" dirty="0">
                <a:latin typeface="Century Gothic" panose="020B0502020202020204" pitchFamily="34" charset="0"/>
              </a:rPr>
              <a:t> </a:t>
            </a:r>
            <a:r>
              <a:rPr lang="uk-UA" sz="1600" dirty="0" err="1">
                <a:latin typeface="Century Gothic" panose="020B0502020202020204" pitchFamily="34" charset="0"/>
              </a:rPr>
              <a:t>System</a:t>
            </a:r>
            <a:r>
              <a:rPr lang="uk-UA" sz="1600" dirty="0">
                <a:latin typeface="Century Gothic" panose="020B0502020202020204" pitchFamily="34" charset="0"/>
              </a:rPr>
              <a:t> </a:t>
            </a:r>
            <a:r>
              <a:rPr lang="uk-UA" sz="1600" dirty="0" err="1">
                <a:latin typeface="Century Gothic" panose="020B0502020202020204" pitchFamily="34" charset="0"/>
              </a:rPr>
              <a:t>Moodle</a:t>
            </a:r>
            <a:r>
              <a:rPr lang="uk-UA" sz="1600" dirty="0">
                <a:latin typeface="Century Gothic" panose="020B0502020202020204" pitchFamily="34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>
                <a:latin typeface="Century Gothic" panose="020B0502020202020204" pitchFamily="34" charset="0"/>
              </a:rPr>
              <a:t>Інформатизація процесів управління - впровадження управлінського комплексу «1С-Підприємство» для бюджетних </a:t>
            </a:r>
            <a:r>
              <a:rPr lang="uk-UA" sz="1600" dirty="0" smtClean="0">
                <a:latin typeface="Century Gothic" panose="020B0502020202020204" pitchFamily="34" charset="0"/>
              </a:rPr>
              <a:t>установ.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Century Gothic" panose="020B0502020202020204" pitchFamily="34" charset="0"/>
              </a:rPr>
              <a:t>Електронний </a:t>
            </a:r>
            <a:r>
              <a:rPr lang="uk-UA" sz="1600" dirty="0">
                <a:latin typeface="Century Gothic" panose="020B0502020202020204" pitchFamily="34" charset="0"/>
              </a:rPr>
              <a:t>документообіг – вимога часу і державного </a:t>
            </a:r>
            <a:r>
              <a:rPr lang="uk-UA" sz="1600" dirty="0" smtClean="0">
                <a:latin typeface="Century Gothic" panose="020B0502020202020204" pitchFamily="34" charset="0"/>
              </a:rPr>
              <a:t>менеджменту.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Century Gothic" panose="020B0502020202020204" pitchFamily="34" charset="0"/>
              </a:rPr>
              <a:t>За </a:t>
            </a:r>
            <a:r>
              <a:rPr lang="uk-UA" sz="1600" dirty="0">
                <a:latin typeface="Century Gothic" panose="020B0502020202020204" pitchFamily="34" charset="0"/>
              </a:rPr>
              <a:t>підтримки компаній-партнерів планується закупівля спеціалізованого програмного забезпечення та на його основі початок запровадження елементів системи електронного </a:t>
            </a:r>
            <a:r>
              <a:rPr lang="uk-UA" sz="1600" dirty="0" smtClean="0">
                <a:latin typeface="Century Gothic" panose="020B0502020202020204" pitchFamily="34" charset="0"/>
              </a:rPr>
              <a:t>документообігу.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Century Gothic" panose="020B0502020202020204" pitchFamily="34" charset="0"/>
              </a:rPr>
              <a:t>Розвиток </a:t>
            </a:r>
            <a:r>
              <a:rPr lang="uk-UA" sz="1600" dirty="0">
                <a:latin typeface="Century Gothic" panose="020B0502020202020204" pitchFamily="34" charset="0"/>
              </a:rPr>
              <a:t>веб-ресурсів </a:t>
            </a:r>
            <a:r>
              <a:rPr lang="uk-UA" sz="1600" dirty="0" smtClean="0">
                <a:latin typeface="Century Gothic" panose="020B0502020202020204" pitchFamily="34" charset="0"/>
              </a:rPr>
              <a:t>Університету.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Century Gothic" panose="020B0502020202020204" pitchFamily="34" charset="0"/>
              </a:rPr>
              <a:t>Одним </a:t>
            </a:r>
            <a:r>
              <a:rPr lang="uk-UA" sz="1600" dirty="0">
                <a:latin typeface="Century Gothic" panose="020B0502020202020204" pitchFamily="34" charset="0"/>
              </a:rPr>
              <a:t>із </a:t>
            </a:r>
            <a:r>
              <a:rPr lang="uk-UA" sz="1600" dirty="0" err="1">
                <a:latin typeface="Century Gothic" panose="020B0502020202020204" pitchFamily="34" charset="0"/>
              </a:rPr>
              <a:t>найпріоритетніших</a:t>
            </a:r>
            <a:r>
              <a:rPr lang="uk-UA" sz="1600" dirty="0">
                <a:latin typeface="Century Gothic" panose="020B0502020202020204" pitchFamily="34" charset="0"/>
              </a:rPr>
              <a:t> завдань розвитку Університету є його всебічне представлення в  інформаційному просторі. Важливим кроком у досягненні цієї мети є розробка і підтримка веб-ресурсів.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uk-UA" sz="16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uk-UA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>
              <a:latin typeface="Century Gothic" panose="020B0502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09" y="666868"/>
            <a:ext cx="2686050" cy="17049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72" y="4090348"/>
            <a:ext cx="2686050" cy="17048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87" y="2516047"/>
            <a:ext cx="2654694" cy="13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1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Результат пошуку зображень за запитом &quot;бізнес-інкубато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" y="2554561"/>
            <a:ext cx="2648153" cy="1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Прямокутник 29"/>
          <p:cNvSpPr/>
          <p:nvPr/>
        </p:nvSpPr>
        <p:spPr>
          <a:xfrm>
            <a:off x="736949" y="17356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" y="4537061"/>
            <a:ext cx="2621531" cy="125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3779912" y="92080"/>
            <a:ext cx="1969165" cy="360040"/>
          </a:xfrm>
          <a:prstGeom prst="rect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НАУКА</a:t>
            </a:r>
            <a:endParaRPr lang="uk-UA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16" name="Прямокутник 15"/>
          <p:cNvSpPr/>
          <p:nvPr/>
        </p:nvSpPr>
        <p:spPr>
          <a:xfrm>
            <a:off x="179512" y="1825382"/>
            <a:ext cx="2479776" cy="360040"/>
          </a:xfrm>
          <a:prstGeom prst="rect">
            <a:avLst/>
          </a:prstGeom>
          <a:solidFill>
            <a:schemeClr val="lt1">
              <a:alpha val="7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Науковий парк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2709866" y="1543737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200" dirty="0">
                <a:latin typeface="Century Gothic" panose="020B0502020202020204" pitchFamily="34" charset="0"/>
              </a:rPr>
              <a:t>Створення наукових шкіл, науково-дослідних інститутів та наукових парків Університету (Інститут функціональних матеріалів, Інститут молекулярної та клітинної біології та біотехнологій); </a:t>
            </a:r>
            <a:endParaRPr lang="uk-UA" dirty="0">
              <a:latin typeface="Century Gothic" panose="020B0502020202020204" pitchFamily="34" charset="0"/>
            </a:endParaRPr>
          </a:p>
        </p:txBody>
      </p:sp>
      <p:cxnSp>
        <p:nvCxnSpPr>
          <p:cNvPr id="3" name="Пряма сполучна лінія 2"/>
          <p:cNvCxnSpPr/>
          <p:nvPr/>
        </p:nvCxnSpPr>
        <p:spPr>
          <a:xfrm>
            <a:off x="-108520" y="2348880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 сполучна лінія 17"/>
          <p:cNvCxnSpPr/>
          <p:nvPr/>
        </p:nvCxnSpPr>
        <p:spPr>
          <a:xfrm>
            <a:off x="-108520" y="4293096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кутник 22"/>
          <p:cNvSpPr/>
          <p:nvPr/>
        </p:nvSpPr>
        <p:spPr>
          <a:xfrm>
            <a:off x="86264" y="3847771"/>
            <a:ext cx="2623602" cy="360040"/>
          </a:xfrm>
          <a:prstGeom prst="rect">
            <a:avLst/>
          </a:prstGeom>
          <a:solidFill>
            <a:schemeClr val="tx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solidFill>
                  <a:schemeClr val="tx2">
                    <a:lumMod val="50000"/>
                  </a:schemeClr>
                </a:solidFill>
              </a:rPr>
              <a:t>Бізнес-інкубатор</a:t>
            </a:r>
            <a:endParaRPr lang="uk-UA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5349" y="3397640"/>
            <a:ext cx="634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latin typeface="Century Gothic" panose="020B0502020202020204" pitchFamily="34" charset="0"/>
              </a:rPr>
              <a:t>Створення Центру інновацій Університету, що охоплюватиме науковий парк,  інноваційні проекти, малі та середні підприємства,  лабораторії експертизи, моніторингу, аналізу, контролю  якості, діяльність яких включатиме також партнерство, навчання, тренінги, форуми. </a:t>
            </a:r>
            <a:endParaRPr lang="uk-UA" sz="1200" dirty="0">
              <a:latin typeface="Century Gothic" panose="020B0502020202020204" pitchFamily="34" charset="0"/>
            </a:endParaRPr>
          </a:p>
        </p:txBody>
      </p:sp>
      <p:sp>
        <p:nvSpPr>
          <p:cNvPr id="26" name="Прямокутник 25"/>
          <p:cNvSpPr/>
          <p:nvPr/>
        </p:nvSpPr>
        <p:spPr>
          <a:xfrm>
            <a:off x="76136" y="5729023"/>
            <a:ext cx="2623602" cy="360040"/>
          </a:xfrm>
          <a:prstGeom prst="rect">
            <a:avLst/>
          </a:prstGeom>
          <a:solidFill>
            <a:schemeClr val="tx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2">
                    <a:lumMod val="50000"/>
                  </a:schemeClr>
                </a:solidFill>
              </a:rPr>
              <a:t>Наукова співпраця</a:t>
            </a:r>
            <a:endParaRPr lang="uk-UA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2720482" y="4987180"/>
            <a:ext cx="6387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>
                <a:latin typeface="Century Gothic" panose="020B0502020202020204" pitchFamily="34" charset="0"/>
              </a:rPr>
              <a:t>Акцент на тісну співпрацю з виробництвом (встановлення контактів з підприємствами, виконання спільних проектів, моніторинг виробництва). Створення спільно з НАН України, галузевими академіями та підприємствами із високотехнологічним виробництвом центрів колективного користування приладами та обладнанням, що дозволить ефективно об’єднати зусилля вчених.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5130" y="209783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6516216" y="4024092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4994332" y="590005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pic>
        <p:nvPicPr>
          <p:cNvPr id="3074" name="Picture 2" descr="Результат пошуку зображень за запитом &quot;науковий парк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56417"/>
            <a:ext cx="2554291" cy="127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5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1847" y="-46100"/>
            <a:ext cx="758771" cy="59478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Прямокутник 17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4" name="Прямокутник 3"/>
          <p:cNvSpPr/>
          <p:nvPr/>
        </p:nvSpPr>
        <p:spPr>
          <a:xfrm>
            <a:off x="6476325" y="65712"/>
            <a:ext cx="2623602" cy="360040"/>
          </a:xfrm>
          <a:prstGeom prst="rect">
            <a:avLst/>
          </a:prstGeom>
          <a:solidFill>
            <a:schemeClr val="tx2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НАУКОВИЙ ПАРК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784" y="793361"/>
            <a:ext cx="62646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 smtClean="0"/>
              <a:t>	</a:t>
            </a:r>
            <a:r>
              <a:rPr lang="uk-UA" sz="1400" dirty="0">
                <a:latin typeface="Century Gothic" panose="020B0502020202020204" pitchFamily="34" charset="0"/>
              </a:rPr>
              <a:t>Створення наукових шкіл, науково-дослідних інститутів та наукових парків Університету (Інститут функціональних матеріалів, Інститут молекулярної та клітинної біології та біотехнологій); </a:t>
            </a:r>
          </a:p>
          <a:p>
            <a:r>
              <a:rPr lang="uk-UA" sz="1400" dirty="0">
                <a:latin typeface="Century Gothic" panose="020B0502020202020204" pitchFamily="34" charset="0"/>
              </a:rPr>
              <a:t> </a:t>
            </a:r>
          </a:p>
          <a:p>
            <a:pPr lvl="0"/>
            <a:endParaRPr lang="uk-UA" sz="1400" dirty="0" smtClean="0">
              <a:latin typeface="Century Gothic" panose="020B0502020202020204" pitchFamily="34" charset="0"/>
            </a:endParaRPr>
          </a:p>
          <a:p>
            <a:pPr lvl="0"/>
            <a:endParaRPr lang="uk-UA" sz="1400" dirty="0">
              <a:latin typeface="Century Gothic" panose="020B0502020202020204" pitchFamily="34" charset="0"/>
            </a:endParaRPr>
          </a:p>
          <a:p>
            <a:pPr lvl="0"/>
            <a:endParaRPr lang="uk-UA" sz="1400" dirty="0" smtClean="0">
              <a:latin typeface="Century Gothic" panose="020B0502020202020204" pitchFamily="34" charset="0"/>
            </a:endParaRPr>
          </a:p>
          <a:p>
            <a:pPr lvl="0"/>
            <a:endParaRPr lang="uk-UA" sz="1400" dirty="0">
              <a:latin typeface="Century Gothic" panose="020B0502020202020204" pitchFamily="34" charset="0"/>
            </a:endParaRPr>
          </a:p>
          <a:p>
            <a:pPr lvl="0"/>
            <a:endParaRPr lang="uk-UA" sz="1400" dirty="0" smtClean="0">
              <a:latin typeface="Century Gothic" panose="020B0502020202020204" pitchFamily="34" charset="0"/>
            </a:endParaRPr>
          </a:p>
          <a:p>
            <a:pPr lvl="0"/>
            <a:endParaRPr lang="uk-UA" sz="1400" dirty="0">
              <a:latin typeface="Century Gothic" panose="020B0502020202020204" pitchFamily="34" charset="0"/>
            </a:endParaRPr>
          </a:p>
          <a:p>
            <a:pPr lvl="0"/>
            <a:endParaRPr lang="uk-UA" sz="1400" dirty="0" smtClean="0">
              <a:latin typeface="Century Gothic" panose="020B0502020202020204" pitchFamily="34" charset="0"/>
            </a:endParaRPr>
          </a:p>
          <a:p>
            <a:pPr lvl="0"/>
            <a:endParaRPr lang="uk-UA" sz="1400" dirty="0">
              <a:latin typeface="Century Gothic" panose="020B0502020202020204" pitchFamily="34" charset="0"/>
            </a:endParaRPr>
          </a:p>
          <a:p>
            <a:pPr lvl="0"/>
            <a:endParaRPr lang="uk-UA" sz="1400" dirty="0" smtClean="0">
              <a:latin typeface="Century Gothic" panose="020B0502020202020204" pitchFamily="34" charset="0"/>
            </a:endParaRPr>
          </a:p>
          <a:p>
            <a:pPr lvl="0"/>
            <a:r>
              <a:rPr lang="uk-UA" sz="1400" dirty="0" smtClean="0">
                <a:latin typeface="Century Gothic" panose="020B0502020202020204" pitchFamily="34" charset="0"/>
              </a:rPr>
              <a:t>Інтеграція  </a:t>
            </a:r>
            <a:r>
              <a:rPr lang="uk-UA" sz="1400" dirty="0">
                <a:latin typeface="Century Gothic" panose="020B0502020202020204" pitchFamily="34" charset="0"/>
              </a:rPr>
              <a:t>у програму Горизонт 2020.</a:t>
            </a:r>
          </a:p>
          <a:p>
            <a:r>
              <a:rPr lang="uk-UA" sz="1400" dirty="0">
                <a:latin typeface="Century Gothic" panose="020B0502020202020204" pitchFamily="34" charset="0"/>
              </a:rPr>
              <a:t>відкриття контактного пункту рамкової програми Горизонт 2020, про що досягнуто попередньої домовленості з Міністерством освіти і науки України. Секції: «Інклюзивні, інноваційні та свідомі суспільства», «Безпечні суспільства, захист свобод та безпека Європи і її громадян», «Майбутні і нові технології». У травні 2015 року Університетом вперше, як координатором, було підготовано та подано на розгляд Європейської комісії проект за рамковою програмою «</a:t>
            </a:r>
            <a:r>
              <a:rPr lang="uk-UA" sz="1400" dirty="0" err="1">
                <a:latin typeface="Century Gothic" panose="020B0502020202020204" pitchFamily="34" charset="0"/>
              </a:rPr>
              <a:t>Horizon</a:t>
            </a:r>
            <a:r>
              <a:rPr lang="uk-UA" sz="1400" dirty="0">
                <a:latin typeface="Century Gothic" panose="020B0502020202020204" pitchFamily="34" charset="0"/>
              </a:rPr>
              <a:t> 2020», за напрямом «Соціальні виклики»</a:t>
            </a:r>
          </a:p>
        </p:txBody>
      </p:sp>
      <p:cxnSp>
        <p:nvCxnSpPr>
          <p:cNvPr id="13" name="Пряма сполучна лінія 12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5" name="AutoShape 4" descr="Результат пошуку зображень за запитом &quot;наука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5126" name="Picture 6" descr="Результат пошуку зображен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1" r="26667"/>
          <a:stretch/>
        </p:blipFill>
        <p:spPr bwMode="auto">
          <a:xfrm>
            <a:off x="157245" y="714346"/>
            <a:ext cx="2184177" cy="16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Результат пошуку зображен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691030"/>
            <a:ext cx="2185847" cy="13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Результат пошуку зображень за запитом &quot;горизонт 2020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354472"/>
            <a:ext cx="2185847" cy="128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7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1847" y="-46100"/>
            <a:ext cx="758771" cy="59478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Прямокутник 17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4" name="Прямокутник 3"/>
          <p:cNvSpPr/>
          <p:nvPr/>
        </p:nvSpPr>
        <p:spPr>
          <a:xfrm>
            <a:off x="6476325" y="65712"/>
            <a:ext cx="2623602" cy="360040"/>
          </a:xfrm>
          <a:prstGeom prst="rect">
            <a:avLst/>
          </a:prstGeom>
          <a:solidFill>
            <a:schemeClr val="tx2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Бізнес-інкубатор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784" y="793361"/>
            <a:ext cx="62646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 smtClean="0"/>
              <a:t>	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cxnSp>
        <p:nvCxnSpPr>
          <p:cNvPr id="13" name="Пряма сполучна лінія 12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5" name="AutoShape 4" descr="Результат пошуку зображень за запитом &quot;наука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Прямокутник 1"/>
          <p:cNvSpPr/>
          <p:nvPr/>
        </p:nvSpPr>
        <p:spPr>
          <a:xfrm>
            <a:off x="3347864" y="854552"/>
            <a:ext cx="55446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Century Gothic" panose="020B0502020202020204" pitchFamily="34" charset="0"/>
              </a:rPr>
              <a:t>Створення Центру інновацій Університету, що </a:t>
            </a:r>
            <a:r>
              <a:rPr lang="uk-UA" dirty="0" smtClean="0">
                <a:latin typeface="Century Gothic" panose="020B0502020202020204" pitchFamily="34" charset="0"/>
              </a:rPr>
              <a:t>охоплюватиме  </a:t>
            </a:r>
            <a:r>
              <a:rPr lang="uk-UA" dirty="0">
                <a:latin typeface="Century Gothic" panose="020B0502020202020204" pitchFamily="34" charset="0"/>
              </a:rPr>
              <a:t>інноваційні проекти, малі та середні підприємства,  лабораторії експертизи, моніторингу, аналізу, контролю  якості, діяльність яких включатиме також партнерство, навчання, тренінги, форуми. </a:t>
            </a:r>
            <a:endParaRPr lang="uk-UA" dirty="0">
              <a:latin typeface="Century Gothic" panose="020B0502020202020204" pitchFamily="34" charset="0"/>
            </a:endParaRPr>
          </a:p>
        </p:txBody>
      </p:sp>
      <p:pic>
        <p:nvPicPr>
          <p:cNvPr id="6146" name="Picture 2" descr="Результат пошуку зображень за запитом &quot;бізнес-інкубатор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11717"/>
            <a:ext cx="2627784" cy="163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Результат пошуку зображень за запитом &quot;інновація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06626"/>
            <a:ext cx="2593173" cy="18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0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1847" y="-46100"/>
            <a:ext cx="758771" cy="59478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Прямокутник 17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4" name="Прямокутник 3"/>
          <p:cNvSpPr/>
          <p:nvPr/>
        </p:nvSpPr>
        <p:spPr>
          <a:xfrm>
            <a:off x="6476325" y="65712"/>
            <a:ext cx="2623602" cy="360040"/>
          </a:xfrm>
          <a:prstGeom prst="rect">
            <a:avLst/>
          </a:prstGeom>
          <a:solidFill>
            <a:schemeClr val="tx2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Наукова-співпраця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784" y="793361"/>
            <a:ext cx="62646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 smtClean="0"/>
              <a:t>	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cxnSp>
        <p:nvCxnSpPr>
          <p:cNvPr id="13" name="Пряма сполучна лінія 12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5" name="AutoShape 4" descr="Результат пошуку зображень за запитом &quot;наука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Прямокутник 1"/>
          <p:cNvSpPr/>
          <p:nvPr/>
        </p:nvSpPr>
        <p:spPr>
          <a:xfrm>
            <a:off x="3347864" y="854552"/>
            <a:ext cx="55446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Century Gothic" panose="020B0502020202020204" pitchFamily="34" charset="0"/>
              </a:rPr>
              <a:t>Акцент на тісну співпрацю з виробництвом (встановлення контактів з підприємствами, виконання спільних проектів, моніторинг виробництва). Створення спільно з НАН України, галузевими академіями та підприємствами із високотехнологічним виробництвом центрів колективного користування приладами та обладнанням, що дозволить ефективно об’єднати зусилля вчених.</a:t>
            </a:r>
          </a:p>
        </p:txBody>
      </p:sp>
      <p:pic>
        <p:nvPicPr>
          <p:cNvPr id="7174" name="Picture 6" descr="Результат пошуку зображень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60" y="951312"/>
            <a:ext cx="2587188" cy="171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Результат пошуку зображен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60" y="3131470"/>
            <a:ext cx="2596516" cy="17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Результат пошуку зображен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699019"/>
            <a:ext cx="2479776" cy="12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Прямокутник 29"/>
          <p:cNvSpPr/>
          <p:nvPr/>
        </p:nvSpPr>
        <p:spPr>
          <a:xfrm>
            <a:off x="736949" y="17356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3779912" y="92080"/>
            <a:ext cx="1969165" cy="360040"/>
          </a:xfrm>
          <a:prstGeom prst="rect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ОСВІТА</a:t>
            </a:r>
            <a:endParaRPr lang="uk-UA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16" name="Прямокутник 15"/>
          <p:cNvSpPr/>
          <p:nvPr/>
        </p:nvSpPr>
        <p:spPr>
          <a:xfrm>
            <a:off x="179512" y="1825382"/>
            <a:ext cx="2479776" cy="360040"/>
          </a:xfrm>
          <a:prstGeom prst="rect">
            <a:avLst/>
          </a:prstGeom>
          <a:solidFill>
            <a:schemeClr val="lt1">
              <a:alpha val="7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u="sng" dirty="0"/>
              <a:t>ERASMUS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2693582" y="1718659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200" dirty="0">
                <a:latin typeface="Century Gothic" panose="020B0502020202020204" pitchFamily="34" charset="0"/>
              </a:rPr>
              <a:t>Університет бере участь у програмі міжнародних академічних обмінів ЄС </a:t>
            </a:r>
            <a:r>
              <a:rPr lang="uk-UA" sz="1200" dirty="0" err="1">
                <a:latin typeface="Century Gothic" panose="020B0502020202020204" pitchFamily="34" charset="0"/>
              </a:rPr>
              <a:t>Еразмус</a:t>
            </a:r>
            <a:r>
              <a:rPr lang="uk-UA" sz="1200" dirty="0">
                <a:latin typeface="Century Gothic" panose="020B0502020202020204" pitchFamily="34" charset="0"/>
              </a:rPr>
              <a:t> </a:t>
            </a:r>
            <a:r>
              <a:rPr lang="uk-UA" sz="1200" dirty="0" err="1">
                <a:latin typeface="Century Gothic" panose="020B0502020202020204" pitchFamily="34" charset="0"/>
              </a:rPr>
              <a:t>Мундус</a:t>
            </a:r>
            <a:r>
              <a:rPr lang="uk-UA" sz="1200" dirty="0">
                <a:latin typeface="Century Gothic" panose="020B0502020202020204" pitchFamily="34" charset="0"/>
              </a:rPr>
              <a:t> за напрямом «Партнерство». </a:t>
            </a:r>
            <a:endParaRPr lang="uk-UA" dirty="0">
              <a:latin typeface="Century Gothic" panose="020B0502020202020204" pitchFamily="34" charset="0"/>
            </a:endParaRPr>
          </a:p>
        </p:txBody>
      </p:sp>
      <p:cxnSp>
        <p:nvCxnSpPr>
          <p:cNvPr id="3" name="Пряма сполучна лінія 2"/>
          <p:cNvCxnSpPr/>
          <p:nvPr/>
        </p:nvCxnSpPr>
        <p:spPr>
          <a:xfrm>
            <a:off x="-108520" y="2348880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 сполучна лінія 17"/>
          <p:cNvCxnSpPr/>
          <p:nvPr/>
        </p:nvCxnSpPr>
        <p:spPr>
          <a:xfrm>
            <a:off x="-108520" y="4293096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кутник 22"/>
          <p:cNvSpPr/>
          <p:nvPr/>
        </p:nvSpPr>
        <p:spPr>
          <a:xfrm>
            <a:off x="86264" y="3847771"/>
            <a:ext cx="2623602" cy="360040"/>
          </a:xfrm>
          <a:prstGeom prst="rect">
            <a:avLst/>
          </a:prstGeom>
          <a:solidFill>
            <a:schemeClr val="tx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solidFill>
                  <a:schemeClr val="tx2">
                    <a:lumMod val="50000"/>
                  </a:schemeClr>
                </a:solidFill>
              </a:rPr>
              <a:t>……………………….</a:t>
            </a:r>
            <a:endParaRPr lang="uk-UA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5349" y="3397640"/>
            <a:ext cx="634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latin typeface="Century Gothic" panose="020B0502020202020204" pitchFamily="34" charset="0"/>
              </a:rPr>
              <a:t>Створення Центру інновацій Університету, що охоплюватиме науковий парк,  інноваційні проекти, малі та середні підприємства,  лабораторії експертизи, моніторингу, аналізу, контролю  якості, діяльність яких включатиме також партнерство, навчання, тренінги, форуми. </a:t>
            </a:r>
            <a:endParaRPr lang="uk-UA" sz="1200" dirty="0">
              <a:latin typeface="Century Gothic" panose="020B0502020202020204" pitchFamily="34" charset="0"/>
            </a:endParaRPr>
          </a:p>
        </p:txBody>
      </p:sp>
      <p:sp>
        <p:nvSpPr>
          <p:cNvPr id="26" name="Прямокутник 25"/>
          <p:cNvSpPr/>
          <p:nvPr/>
        </p:nvSpPr>
        <p:spPr>
          <a:xfrm>
            <a:off x="76136" y="5729023"/>
            <a:ext cx="2623602" cy="360040"/>
          </a:xfrm>
          <a:prstGeom prst="rect">
            <a:avLst/>
          </a:prstGeom>
          <a:solidFill>
            <a:schemeClr val="tx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2">
                    <a:lumMod val="50000"/>
                  </a:schemeClr>
                </a:solidFill>
              </a:rPr>
              <a:t>……………</a:t>
            </a:r>
            <a:endParaRPr lang="uk-UA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2720482" y="4987180"/>
            <a:ext cx="6387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>
                <a:latin typeface="Century Gothic" panose="020B0502020202020204" pitchFamily="34" charset="0"/>
              </a:rPr>
              <a:t>Акцент на тісну співпрацю з виробництвом (встановлення контактів з підприємствами, виконання спільних проектів, моніторинг виробництва). Створення спільно з НАН України, галузевими академіями та підприємствами із високотехнологічним виробництвом центрів колективного користування приладами та обладнанням, що дозволить ефективно об’єднати зусилля вчених.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5130" y="209783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6516216" y="4024092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4994332" y="590005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</p:spTree>
    <p:extLst>
      <p:ext uri="{BB962C8B-B14F-4D97-AF65-F5344CB8AC3E}">
        <p14:creationId xmlns:p14="http://schemas.microsoft.com/office/powerpoint/2010/main" val="13342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1847" y="-46100"/>
            <a:ext cx="758771" cy="59478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Прямокутник 17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4" name="Прямокутник 3"/>
          <p:cNvSpPr/>
          <p:nvPr/>
        </p:nvSpPr>
        <p:spPr>
          <a:xfrm>
            <a:off x="6476325" y="65712"/>
            <a:ext cx="2623602" cy="360040"/>
          </a:xfrm>
          <a:prstGeom prst="rect">
            <a:avLst/>
          </a:prstGeom>
          <a:solidFill>
            <a:schemeClr val="tx2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entury Gothic" panose="020B0502020202020204" pitchFamily="34" charset="0"/>
              </a:rPr>
              <a:t>ERASMUS</a:t>
            </a:r>
            <a:endParaRPr lang="uk-UA" dirty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566" y="690864"/>
            <a:ext cx="769480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	</a:t>
            </a:r>
            <a:r>
              <a:rPr lang="uk-UA" sz="1400" dirty="0">
                <a:latin typeface="Century Gothic" panose="020B0502020202020204" pitchFamily="34" charset="0"/>
              </a:rPr>
              <a:t>Університет бере участь у програмі міжнародних академічних обмінів ЄС </a:t>
            </a:r>
            <a:r>
              <a:rPr lang="uk-UA" sz="1400" dirty="0" err="1">
                <a:latin typeface="Century Gothic" panose="020B0502020202020204" pitchFamily="34" charset="0"/>
              </a:rPr>
              <a:t>Еразмус</a:t>
            </a:r>
            <a:r>
              <a:rPr lang="uk-UA" sz="1400" dirty="0">
                <a:latin typeface="Century Gothic" panose="020B0502020202020204" pitchFamily="34" charset="0"/>
              </a:rPr>
              <a:t> </a:t>
            </a:r>
            <a:r>
              <a:rPr lang="uk-UA" sz="1400" dirty="0" err="1">
                <a:latin typeface="Century Gothic" panose="020B0502020202020204" pitchFamily="34" charset="0"/>
              </a:rPr>
              <a:t>Мундус</a:t>
            </a:r>
            <a:r>
              <a:rPr lang="uk-UA" sz="1400" dirty="0">
                <a:latin typeface="Century Gothic" panose="020B0502020202020204" pitchFamily="34" charset="0"/>
              </a:rPr>
              <a:t> за напрямом «Партнерство». З 2007 року Львівський університет є учасником Програми Європейської Комісії «</a:t>
            </a:r>
            <a:r>
              <a:rPr lang="uk-UA" sz="1400" dirty="0" err="1">
                <a:latin typeface="Century Gothic" panose="020B0502020202020204" pitchFamily="34" charset="0"/>
              </a:rPr>
              <a:t>Еразмус</a:t>
            </a:r>
            <a:r>
              <a:rPr lang="uk-UA" sz="1400" dirty="0">
                <a:latin typeface="Century Gothic" panose="020B0502020202020204" pitchFamily="34" charset="0"/>
              </a:rPr>
              <a:t> </a:t>
            </a:r>
            <a:r>
              <a:rPr lang="uk-UA" sz="1400" dirty="0" err="1">
                <a:latin typeface="Century Gothic" panose="020B0502020202020204" pitchFamily="34" charset="0"/>
              </a:rPr>
              <a:t>Мундус</a:t>
            </a:r>
            <a:r>
              <a:rPr lang="uk-UA" sz="1400" dirty="0">
                <a:latin typeface="Century Gothic" panose="020B0502020202020204" pitchFamily="34" charset="0"/>
              </a:rPr>
              <a:t> – Вікно зовнішньої співпраці для Білорусі, України та Молдови (Лот 6/7)» та «</a:t>
            </a:r>
            <a:r>
              <a:rPr lang="uk-UA" sz="1400" dirty="0" err="1">
                <a:latin typeface="Century Gothic" panose="020B0502020202020204" pitchFamily="34" charset="0"/>
              </a:rPr>
              <a:t>Еразмус</a:t>
            </a:r>
            <a:r>
              <a:rPr lang="uk-UA" sz="1400" dirty="0">
                <a:latin typeface="Century Gothic" panose="020B0502020202020204" pitchFamily="34" charset="0"/>
              </a:rPr>
              <a:t> </a:t>
            </a:r>
            <a:r>
              <a:rPr lang="uk-UA" sz="1400" dirty="0" err="1">
                <a:latin typeface="Century Gothic" panose="020B0502020202020204" pitchFamily="34" charset="0"/>
              </a:rPr>
              <a:t>Мундус</a:t>
            </a:r>
            <a:r>
              <a:rPr lang="uk-UA" sz="1400" dirty="0">
                <a:latin typeface="Century Gothic" panose="020B0502020202020204" pitchFamily="34" charset="0"/>
              </a:rPr>
              <a:t> Напрям 2 – Партнерські проекти (Лот 7/8/5)». Програму повністю фінансує Європейський Союз та надає змогу студентам упродовж одного чи двох семестрів навчатися в європейському університеті-партнері.</a:t>
            </a:r>
          </a:p>
          <a:p>
            <a:r>
              <a:rPr lang="uk-UA" sz="1400" dirty="0">
                <a:latin typeface="Century Gothic" panose="020B0502020202020204" pitchFamily="34" charset="0"/>
              </a:rPr>
              <a:t>Університет бере участь у програмі міжнародних академічних обмінів ЄС </a:t>
            </a:r>
            <a:r>
              <a:rPr lang="uk-UA" sz="1400" dirty="0" err="1">
                <a:latin typeface="Century Gothic" panose="020B0502020202020204" pitchFamily="34" charset="0"/>
              </a:rPr>
              <a:t>Еразмус</a:t>
            </a:r>
            <a:r>
              <a:rPr lang="uk-UA" sz="1400" dirty="0">
                <a:latin typeface="Century Gothic" panose="020B0502020202020204" pitchFamily="34" charset="0"/>
              </a:rPr>
              <a:t> </a:t>
            </a:r>
            <a:r>
              <a:rPr lang="uk-UA" sz="1400" dirty="0" err="1">
                <a:latin typeface="Century Gothic" panose="020B0502020202020204" pitchFamily="34" charset="0"/>
              </a:rPr>
              <a:t>Мундус</a:t>
            </a:r>
            <a:r>
              <a:rPr lang="uk-UA" sz="1400" dirty="0">
                <a:latin typeface="Century Gothic" panose="020B0502020202020204" pitchFamily="34" charset="0"/>
              </a:rPr>
              <a:t> за напрямом «Партнерство». З 2007 року Львівський університет є учасником Програми Європейської Комісії «</a:t>
            </a:r>
            <a:r>
              <a:rPr lang="uk-UA" sz="1400" dirty="0" err="1">
                <a:latin typeface="Century Gothic" panose="020B0502020202020204" pitchFamily="34" charset="0"/>
              </a:rPr>
              <a:t>Еразмус</a:t>
            </a:r>
            <a:r>
              <a:rPr lang="uk-UA" sz="1400" dirty="0">
                <a:latin typeface="Century Gothic" panose="020B0502020202020204" pitchFamily="34" charset="0"/>
              </a:rPr>
              <a:t> </a:t>
            </a:r>
            <a:r>
              <a:rPr lang="uk-UA" sz="1400" dirty="0" err="1">
                <a:latin typeface="Century Gothic" panose="020B0502020202020204" pitchFamily="34" charset="0"/>
              </a:rPr>
              <a:t>Мундус</a:t>
            </a:r>
            <a:r>
              <a:rPr lang="uk-UA" sz="1400" dirty="0">
                <a:latin typeface="Century Gothic" panose="020B0502020202020204" pitchFamily="34" charset="0"/>
              </a:rPr>
              <a:t> – Вікно зовнішньої співпраці для Білорусі, України та Молдови (Лот 6/7)» та «</a:t>
            </a:r>
            <a:r>
              <a:rPr lang="uk-UA" sz="1400" dirty="0" err="1">
                <a:latin typeface="Century Gothic" panose="020B0502020202020204" pitchFamily="34" charset="0"/>
              </a:rPr>
              <a:t>Еразмус</a:t>
            </a:r>
            <a:r>
              <a:rPr lang="uk-UA" sz="1400" dirty="0">
                <a:latin typeface="Century Gothic" panose="020B0502020202020204" pitchFamily="34" charset="0"/>
              </a:rPr>
              <a:t> </a:t>
            </a:r>
            <a:r>
              <a:rPr lang="uk-UA" sz="1400" dirty="0" err="1">
                <a:latin typeface="Century Gothic" panose="020B0502020202020204" pitchFamily="34" charset="0"/>
              </a:rPr>
              <a:t>Мундус</a:t>
            </a:r>
            <a:r>
              <a:rPr lang="uk-UA" sz="1400" dirty="0">
                <a:latin typeface="Century Gothic" panose="020B0502020202020204" pitchFamily="34" charset="0"/>
              </a:rPr>
              <a:t> Напрям 2 – Партнерські проекти (Лот 7/8/5)». Програму повністю фінансує Європейський Союз та надає змогу студентам упродовж одного чи двох семестрів навчатися в європейському університеті-партнері</a:t>
            </a:r>
            <a:r>
              <a:rPr lang="uk-UA" sz="1400" dirty="0" smtClean="0">
                <a:latin typeface="Century Gothic" panose="020B0502020202020204" pitchFamily="34" charset="0"/>
              </a:rPr>
              <a:t>.</a:t>
            </a:r>
          </a:p>
          <a:p>
            <a:endParaRPr lang="uk-UA" sz="1400" dirty="0">
              <a:latin typeface="Century Gothic" panose="020B0502020202020204" pitchFamily="34" charset="0"/>
            </a:endParaRPr>
          </a:p>
          <a:p>
            <a:endParaRPr lang="uk-UA" sz="1400" dirty="0" smtClean="0">
              <a:latin typeface="Century Gothic" panose="020B0502020202020204" pitchFamily="34" charset="0"/>
            </a:endParaRPr>
          </a:p>
          <a:p>
            <a:endParaRPr lang="uk-UA" sz="1400" dirty="0">
              <a:latin typeface="Century Gothic" panose="020B0502020202020204" pitchFamily="34" charset="0"/>
            </a:endParaRPr>
          </a:p>
          <a:p>
            <a:endParaRPr lang="uk-UA" sz="1400" dirty="0" smtClean="0">
              <a:latin typeface="Century Gothic" panose="020B0502020202020204" pitchFamily="34" charset="0"/>
            </a:endParaRPr>
          </a:p>
          <a:p>
            <a:endParaRPr lang="uk-UA" sz="1400" dirty="0" smtClean="0">
              <a:latin typeface="Century Gothic" panose="020B0502020202020204" pitchFamily="34" charset="0"/>
            </a:endParaRPr>
          </a:p>
          <a:p>
            <a:endParaRPr lang="uk-UA" sz="1400" dirty="0">
              <a:latin typeface="Century Gothic" panose="020B0502020202020204" pitchFamily="34" charset="0"/>
            </a:endParaRPr>
          </a:p>
          <a:p>
            <a:r>
              <a:rPr lang="uk-UA" sz="1400" dirty="0">
                <a:latin typeface="Century Gothic" panose="020B0502020202020204" pitchFamily="34" charset="0"/>
              </a:rPr>
              <a:t>Згідно зі статистичними </a:t>
            </a:r>
            <a:r>
              <a:rPr lang="uk-UA" sz="1400" dirty="0" err="1">
                <a:latin typeface="Century Gothic" panose="020B0502020202020204" pitchFamily="34" charset="0"/>
              </a:rPr>
              <a:t>даними,опублікованими</a:t>
            </a:r>
            <a:r>
              <a:rPr lang="uk-UA" sz="1400" dirty="0">
                <a:latin typeface="Century Gothic" panose="020B0502020202020204" pitchFamily="34" charset="0"/>
              </a:rPr>
              <a:t> на сайті Європейської </a:t>
            </a:r>
            <a:r>
              <a:rPr lang="uk-UA" sz="1400" dirty="0" err="1">
                <a:latin typeface="Century Gothic" panose="020B0502020202020204" pitchFamily="34" charset="0"/>
              </a:rPr>
              <a:t>Комісії,Львівський</a:t>
            </a:r>
            <a:r>
              <a:rPr lang="uk-UA" sz="1400" dirty="0">
                <a:latin typeface="Century Gothic" panose="020B0502020202020204" pitchFamily="34" charset="0"/>
              </a:rPr>
              <a:t> національний університет </a:t>
            </a:r>
            <a:r>
              <a:rPr lang="uk-UA" sz="1400" dirty="0" err="1">
                <a:latin typeface="Century Gothic" panose="020B0502020202020204" pitchFamily="34" charset="0"/>
              </a:rPr>
              <a:t>іменіІвана</a:t>
            </a:r>
            <a:r>
              <a:rPr lang="uk-UA" sz="1400" dirty="0">
                <a:latin typeface="Century Gothic" panose="020B0502020202020204" pitchFamily="34" charset="0"/>
              </a:rPr>
              <a:t> Франка - найактивніший </a:t>
            </a:r>
            <a:r>
              <a:rPr lang="uk-UA" sz="1400" dirty="0" err="1">
                <a:latin typeface="Century Gothic" panose="020B0502020202020204" pitchFamily="34" charset="0"/>
              </a:rPr>
              <a:t>учасникпрограми</a:t>
            </a:r>
            <a:r>
              <a:rPr lang="uk-UA" sz="1400" dirty="0">
                <a:latin typeface="Century Gothic" panose="020B0502020202020204" pitchFamily="34" charset="0"/>
              </a:rPr>
              <a:t> мобільності </a:t>
            </a:r>
            <a:r>
              <a:rPr lang="uk-UA" sz="1400" dirty="0" err="1">
                <a:latin typeface="Century Gothic" panose="020B0502020202020204" pitchFamily="34" charset="0"/>
              </a:rPr>
              <a:t>Erasmus</a:t>
            </a:r>
            <a:r>
              <a:rPr lang="uk-UA" sz="1400" dirty="0">
                <a:latin typeface="Century Gothic" panose="020B0502020202020204" pitchFamily="34" charset="0"/>
              </a:rPr>
              <a:t>+ в 2015 році серед українських університетів </a:t>
            </a:r>
          </a:p>
          <a:p>
            <a:endParaRPr lang="uk-UA" sz="1400" dirty="0">
              <a:latin typeface="Century Gothic" panose="020B0502020202020204" pitchFamily="34" charset="0"/>
            </a:endParaRPr>
          </a:p>
        </p:txBody>
      </p:sp>
      <p:cxnSp>
        <p:nvCxnSpPr>
          <p:cNvPr id="13" name="Пряма сполучна лінія 12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5" name="AutoShape 4" descr="Результат пошуку зображень за запитом &quot;наука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9218" name="Picture 2" descr="Результат пошуку зображень за запитом &quot;ERASMU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606" y="3573016"/>
            <a:ext cx="3480321" cy="12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3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3712" y="2818735"/>
            <a:ext cx="66051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100" dirty="0" smtClean="0">
                <a:latin typeface="Century Gothic" panose="020B0502020202020204" pitchFamily="34" charset="0"/>
              </a:rPr>
              <a:t>(ІНШИЙ ТЕКСТ) Університет </a:t>
            </a:r>
            <a:r>
              <a:rPr lang="uk-UA" sz="1100" dirty="0">
                <a:latin typeface="Century Gothic" panose="020B0502020202020204" pitchFamily="34" charset="0"/>
              </a:rPr>
              <a:t>– це своєрідний </a:t>
            </a:r>
            <a:r>
              <a:rPr lang="uk-UA" sz="1100" dirty="0" err="1">
                <a:latin typeface="Century Gothic" panose="020B0502020202020204" pitchFamily="34" charset="0"/>
              </a:rPr>
              <a:t>універсум</a:t>
            </a:r>
            <a:r>
              <a:rPr lang="uk-UA" sz="1100" dirty="0">
                <a:latin typeface="Century Gothic" panose="020B0502020202020204" pitchFamily="34" charset="0"/>
              </a:rPr>
              <a:t> найрізноманітніших наук, наукових досліджень, професорів і студентів, складної інфраструктури, яка забезпечує </a:t>
            </a:r>
            <a:r>
              <a:rPr lang="uk-UA" sz="1100" dirty="0" err="1" smtClean="0">
                <a:latin typeface="Century Gothic" panose="020B0502020202020204" pitchFamily="34" charset="0"/>
              </a:rPr>
              <a:t>фнкціонування</a:t>
            </a:r>
            <a:r>
              <a:rPr lang="uk-UA" sz="1100" dirty="0" smtClean="0">
                <a:latin typeface="Century Gothic" panose="020B0502020202020204" pitchFamily="34" charset="0"/>
              </a:rPr>
              <a:t> </a:t>
            </a:r>
            <a:r>
              <a:rPr lang="uk-UA" sz="1100" dirty="0">
                <a:latin typeface="Century Gothic" panose="020B0502020202020204" pitchFamily="34" charset="0"/>
              </a:rPr>
              <a:t>такої інституції та виконання нею завдань наукового пошуку, освіти та виховання. </a:t>
            </a:r>
            <a:r>
              <a:rPr lang="uk-UA" sz="1100" dirty="0">
                <a:latin typeface="Century Gothic" panose="020B0502020202020204" pitchFamily="34" charset="0"/>
              </a:rPr>
              <a:t> </a:t>
            </a:r>
            <a:r>
              <a:rPr lang="uk-UA" sz="1100" dirty="0" smtClean="0">
                <a:latin typeface="Century Gothic" panose="020B0502020202020204" pitchFamily="34" charset="0"/>
              </a:rPr>
              <a:t>Уся</a:t>
            </a:r>
            <a:r>
              <a:rPr lang="uk-UA" sz="1100" dirty="0">
                <a:latin typeface="Century Gothic" panose="020B0502020202020204" pitchFamily="34" charset="0"/>
              </a:rPr>
              <a:t>, більш як 350-річна історія Львівського університету засвідчує, що він за своєю природою є класичним університетом, для якого ідеї демократичного співжиття та обстоювання академічних свобод, пріоритету наукового пізнання як способу осягнення істин буття, а також загострене почуття відповідальності університетської спільноти за питання українського національного державного та культурного поступу є визначальними. </a:t>
            </a:r>
            <a:endParaRPr lang="uk-UA" sz="1100" dirty="0" smtClean="0">
              <a:latin typeface="Century Gothic" panose="020B0502020202020204" pitchFamily="34" charset="0"/>
            </a:endParaRPr>
          </a:p>
          <a:p>
            <a:pPr algn="just"/>
            <a:r>
              <a:rPr lang="uk-UA" sz="1100" dirty="0" smtClean="0">
                <a:latin typeface="Century Gothic" panose="020B0502020202020204" pitchFamily="34" charset="0"/>
              </a:rPr>
              <a:t>Ми </a:t>
            </a:r>
            <a:r>
              <a:rPr lang="uk-UA" sz="1100" dirty="0">
                <a:latin typeface="Century Gothic" panose="020B0502020202020204" pitchFamily="34" charset="0"/>
              </a:rPr>
              <a:t>завжди відчували міцну підтримку та тісний зв'язок зі своїми випускниками, нашими науковими осередками та мистецьким середовищем, бізнесовими колами. Однак, у такий складний час ми як ніколи потребуємо Вашої підтримки для реалізації цілого ряду проектів розвитку нашої </a:t>
            </a:r>
            <a:r>
              <a:rPr lang="pl-PL" sz="1100" dirty="0">
                <a:latin typeface="Century Gothic" panose="020B0502020202020204" pitchFamily="34" charset="0"/>
              </a:rPr>
              <a:t>Alma Mater</a:t>
            </a:r>
            <a:r>
              <a:rPr lang="uk-UA" sz="1100" dirty="0">
                <a:latin typeface="Century Gothic" panose="020B0502020202020204" pitchFamily="34" charset="0"/>
              </a:rPr>
              <a:t>. Їх впровадження дозволить не лише зберегти класичний та незалежний характер нашого Університету, а й трансформувати його у сучасний інноваційний вищий навчальний заклад. </a:t>
            </a:r>
          </a:p>
          <a:p>
            <a:pPr algn="just"/>
            <a:r>
              <a:rPr lang="uk-UA" sz="1100" dirty="0" smtClean="0">
                <a:latin typeface="Century Gothic" panose="020B0502020202020204" pitchFamily="34" charset="0"/>
              </a:rPr>
              <a:t>Звертаюсь </a:t>
            </a:r>
            <a:r>
              <a:rPr lang="uk-UA" sz="1100" dirty="0">
                <a:latin typeface="Century Gothic" panose="020B0502020202020204" pitchFamily="34" charset="0"/>
              </a:rPr>
              <a:t>до цілої громади підтримати проекти розвитку нашої </a:t>
            </a:r>
            <a:r>
              <a:rPr lang="pl-PL" sz="1100" dirty="0">
                <a:latin typeface="Century Gothic" panose="020B0502020202020204" pitchFamily="34" charset="0"/>
              </a:rPr>
              <a:t>Alma Mater</a:t>
            </a:r>
            <a:r>
              <a:rPr lang="uk-UA" sz="1100" dirty="0">
                <a:latin typeface="Century Gothic" panose="020B0502020202020204" pitchFamily="34" charset="0"/>
              </a:rPr>
              <a:t>. Маю сподівання, що започаткована ініціатива знайде підтримку не лише в Україні, а й закордоном. Ваша підтримка допоможе реалізувати Львівському Університету амбітні, але необхідні проекти для розвитку вільного, класичного, європейського Університету. </a:t>
            </a:r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34414" r="4762" b="13905"/>
          <a:stretch/>
        </p:blipFill>
        <p:spPr bwMode="auto">
          <a:xfrm>
            <a:off x="431036" y="461863"/>
            <a:ext cx="8389436" cy="1895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994418" y="69949"/>
            <a:ext cx="1383712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 smtClean="0"/>
              <a:t>ПАРТНЕРАМ</a:t>
            </a:r>
            <a:endParaRPr lang="uk-UA" dirty="0"/>
          </a:p>
        </p:txBody>
      </p:sp>
      <p:sp>
        <p:nvSpPr>
          <p:cNvPr id="11" name="Прямокутник 10"/>
          <p:cNvSpPr/>
          <p:nvPr/>
        </p:nvSpPr>
        <p:spPr>
          <a:xfrm>
            <a:off x="1011065" y="2305927"/>
            <a:ext cx="1969165" cy="3600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 smtClean="0">
                <a:latin typeface="Century Gothic" panose="020B0502020202020204" pitchFamily="34" charset="0"/>
              </a:rPr>
              <a:t>Нас підтримують</a:t>
            </a:r>
            <a:endParaRPr lang="uk-UA" sz="1600" dirty="0">
              <a:latin typeface="Century Gothic" panose="020B0502020202020204" pitchFamily="34" charset="0"/>
            </a:endParaRPr>
          </a:p>
        </p:txBody>
      </p:sp>
      <p:sp>
        <p:nvSpPr>
          <p:cNvPr id="12" name="Прямокутник 11"/>
          <p:cNvSpPr/>
          <p:nvPr/>
        </p:nvSpPr>
        <p:spPr>
          <a:xfrm>
            <a:off x="3636280" y="2313548"/>
            <a:ext cx="1923835" cy="6834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latin typeface="Century Gothic" panose="020B0502020202020204" pitchFamily="34" charset="0"/>
              </a:rPr>
              <a:t>Партери</a:t>
            </a:r>
            <a:endParaRPr lang="en-US" dirty="0" smtClean="0">
              <a:latin typeface="Century Gothic" panose="020B0502020202020204" pitchFamily="34" charset="0"/>
            </a:endParaRPr>
          </a:p>
          <a:p>
            <a:pPr algn="ctr"/>
            <a:r>
              <a:rPr lang="uk-UA" sz="1200" dirty="0" smtClean="0">
                <a:latin typeface="Century Gothic" panose="020B0502020202020204" pitchFamily="34" charset="0"/>
              </a:rPr>
              <a:t>(Можна перейти на існуючий сайт</a:t>
            </a:r>
            <a:endParaRPr lang="uk-UA" sz="1200" dirty="0">
              <a:latin typeface="Century Gothic" panose="020B0502020202020204" pitchFamily="34" charset="0"/>
            </a:endParaRPr>
          </a:p>
        </p:txBody>
      </p:sp>
      <p:sp>
        <p:nvSpPr>
          <p:cNvPr id="13" name="Прямокутник 12"/>
          <p:cNvSpPr/>
          <p:nvPr/>
        </p:nvSpPr>
        <p:spPr>
          <a:xfrm>
            <a:off x="6216164" y="2313548"/>
            <a:ext cx="1928647" cy="3600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Благодійний фонд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1714" y="5869052"/>
            <a:ext cx="1674495" cy="51308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6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69949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 smtClean="0"/>
              <a:t>Нас підтримують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26192" r="2116" b="17512"/>
          <a:stretch/>
        </p:blipFill>
        <p:spPr bwMode="auto">
          <a:xfrm>
            <a:off x="1609725" y="2708920"/>
            <a:ext cx="5924550" cy="186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26192" r="2116" b="17512"/>
          <a:stretch/>
        </p:blipFill>
        <p:spPr bwMode="auto">
          <a:xfrm>
            <a:off x="1609725" y="841078"/>
            <a:ext cx="5924550" cy="1867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99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0" y="-13955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69949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 smtClean="0"/>
              <a:t>Нас підтримують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7951" b="19303"/>
          <a:stretch/>
        </p:blipFill>
        <p:spPr>
          <a:xfrm>
            <a:off x="360229" y="908720"/>
            <a:ext cx="2992002" cy="2880320"/>
          </a:xfrm>
          <a:prstGeom prst="rect">
            <a:avLst/>
          </a:prstGeom>
        </p:spPr>
      </p:pic>
      <p:sp>
        <p:nvSpPr>
          <p:cNvPr id="3" name="Прямокутник 2"/>
          <p:cNvSpPr/>
          <p:nvPr/>
        </p:nvSpPr>
        <p:spPr>
          <a:xfrm>
            <a:off x="297067" y="3960997"/>
            <a:ext cx="3055164" cy="147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2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український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Політик"/>
              </a:rPr>
              <a:t>політик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Громадський діяч"/>
              </a:rPr>
              <a:t>громадський діяч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та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tooltip="Бізнесмен"/>
              </a:rPr>
              <a:t>бізнесмен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Засновник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 tooltip="Громадська організація "/>
              </a:rPr>
              <a:t>громадської організації «Самопоміч»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голова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 tooltip="Партія "/>
              </a:rPr>
              <a:t>політичної партії «Об'єднання „Самопоміч“»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співзасновник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 tooltip="ТРК "/>
              </a:rPr>
              <a:t>ТРК «Люкс»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 tooltip="Міський голова"/>
              </a:rPr>
              <a:t>Міський голова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 tooltip="Львів"/>
              </a:rPr>
              <a:t>Львова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з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 tooltip="25 квітня"/>
              </a:rPr>
              <a:t>25 квітня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sz="1200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 tooltip="2006"/>
              </a:rPr>
              <a:t>2006</a:t>
            </a: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року.</a:t>
            </a:r>
            <a:endParaRPr lang="uk-UA" sz="1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кутник 3"/>
          <p:cNvSpPr/>
          <p:nvPr/>
        </p:nvSpPr>
        <p:spPr>
          <a:xfrm>
            <a:off x="3482039" y="829146"/>
            <a:ext cx="207140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Андрій Садовий</a:t>
            </a:r>
            <a:endParaRPr lang="uk-UA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3775036" y="1229360"/>
            <a:ext cx="526841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«Не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уявити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наше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місто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без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Львівського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університету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Без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університету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-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немає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міста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uk-UA" sz="140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Мудрий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університет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мудрий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Львів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мудрий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Львів</a:t>
            </a:r>
            <a:r>
              <a:rPr lang="ru-RU" dirty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  мудра </a:t>
            </a:r>
            <a:r>
              <a:rPr lang="ru-RU" dirty="0" err="1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Україна</a:t>
            </a:r>
            <a:r>
              <a:rPr lang="ru-RU" dirty="0" smtClean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r>
              <a:rPr lang="uk-UA" sz="1400" dirty="0">
                <a:latin typeface="Century Gothic" panose="020B0502020202020204" pitchFamily="34" charset="0"/>
              </a:rPr>
              <a:t>Львівським національним університетом імені Івана Франка та Львівською міською радою укладено угоду в рамках програми «Перший кар’єрний крок».</a:t>
            </a:r>
          </a:p>
          <a:p>
            <a:r>
              <a:rPr lang="uk-UA" sz="1400" dirty="0">
                <a:latin typeface="Century Gothic" panose="020B0502020202020204" pitchFamily="34" charset="0"/>
              </a:rPr>
              <a:t>Міський голова Львова Андрій Садовий вважає, що впровадження інновацій, що є наступним пріоритетним етапом розвитку міста, має відбуватися за участі університетів і зі залученням до цього процесу студентів і викладачів.</a:t>
            </a:r>
          </a:p>
          <a:p>
            <a:r>
              <a:rPr lang="uk-UA" sz="1400" dirty="0">
                <a:latin typeface="Century Gothic" panose="020B0502020202020204" pitchFamily="34" charset="0"/>
              </a:rPr>
              <a:t>«Нам потрібні ваші мудрі поради, думки. Я б дуже хотів, щоби наші університети долучались до стратегічного планування міста. Я б дуже хотів, щоби з кожного ВНЗ ми на сесії стратегічного планування мали представника, який зрозуміє, де і в якій частині університет може бути дотичний, </a:t>
            </a:r>
            <a:r>
              <a:rPr lang="uk-UA" sz="1400" dirty="0" err="1">
                <a:latin typeface="Century Gothic" panose="020B0502020202020204" pitchFamily="34" charset="0"/>
              </a:rPr>
              <a:t>уякій</a:t>
            </a:r>
            <a:r>
              <a:rPr lang="uk-UA" sz="1400" dirty="0">
                <a:latin typeface="Century Gothic" panose="020B0502020202020204" pitchFamily="34" charset="0"/>
              </a:rPr>
              <a:t> галузі. Це дуже важливо, бо без якісної освіти немає майбутнього», - зауважив Андрій Садовий</a:t>
            </a:r>
            <a:r>
              <a:rPr lang="uk-UA" sz="1400" dirty="0"/>
              <a:t>.</a:t>
            </a:r>
          </a:p>
          <a:p>
            <a:pPr>
              <a:spcAft>
                <a:spcPts val="0"/>
              </a:spcAft>
            </a:pP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9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3712" y="2818735"/>
            <a:ext cx="66051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100" dirty="0" smtClean="0">
                <a:latin typeface="Century Gothic" panose="020B0502020202020204" pitchFamily="34" charset="0"/>
              </a:rPr>
              <a:t>Університет </a:t>
            </a:r>
            <a:r>
              <a:rPr lang="uk-UA" sz="1100" dirty="0">
                <a:latin typeface="Century Gothic" panose="020B0502020202020204" pitchFamily="34" charset="0"/>
              </a:rPr>
              <a:t>– це своєрідний </a:t>
            </a:r>
            <a:r>
              <a:rPr lang="uk-UA" sz="1100" dirty="0" err="1">
                <a:latin typeface="Century Gothic" panose="020B0502020202020204" pitchFamily="34" charset="0"/>
              </a:rPr>
              <a:t>універсум</a:t>
            </a:r>
            <a:r>
              <a:rPr lang="uk-UA" sz="1100" dirty="0">
                <a:latin typeface="Century Gothic" panose="020B0502020202020204" pitchFamily="34" charset="0"/>
              </a:rPr>
              <a:t> найрізноманітніших наук, наукових досліджень, професорів і студентів, складної інфраструктури, яка забезпечує функціонування такої інституції та виконання нею завдань наукового пошуку, освіти та виховання. </a:t>
            </a:r>
            <a:r>
              <a:rPr lang="uk-UA" sz="1100" dirty="0">
                <a:latin typeface="Century Gothic" panose="020B0502020202020204" pitchFamily="34" charset="0"/>
              </a:rPr>
              <a:t> </a:t>
            </a:r>
            <a:r>
              <a:rPr lang="uk-UA" sz="1100" dirty="0" smtClean="0">
                <a:latin typeface="Century Gothic" panose="020B0502020202020204" pitchFamily="34" charset="0"/>
              </a:rPr>
              <a:t>Уся</a:t>
            </a:r>
            <a:r>
              <a:rPr lang="uk-UA" sz="1100" dirty="0">
                <a:latin typeface="Century Gothic" panose="020B0502020202020204" pitchFamily="34" charset="0"/>
              </a:rPr>
              <a:t>, більш як 350-річна історія Львівського університету засвідчує, що він за своєю природою є класичним університетом, для якого ідеї демократичного співжиття та обстоювання академічних свобод, пріоритету наукового пізнання як способу осягнення істин буття, а також загострене почуття відповідальності університетської спільноти за питання українського національного державного та культурного поступу є визначальними. </a:t>
            </a:r>
            <a:endParaRPr lang="uk-UA" sz="1100" dirty="0" smtClean="0">
              <a:latin typeface="Century Gothic" panose="020B0502020202020204" pitchFamily="34" charset="0"/>
            </a:endParaRPr>
          </a:p>
          <a:p>
            <a:pPr algn="just"/>
            <a:r>
              <a:rPr lang="uk-UA" sz="1100" dirty="0" smtClean="0">
                <a:latin typeface="Century Gothic" panose="020B0502020202020204" pitchFamily="34" charset="0"/>
              </a:rPr>
              <a:t>Ми </a:t>
            </a:r>
            <a:r>
              <a:rPr lang="uk-UA" sz="1100" dirty="0">
                <a:latin typeface="Century Gothic" panose="020B0502020202020204" pitchFamily="34" charset="0"/>
              </a:rPr>
              <a:t>завжди відчували міцну підтримку та тісний зв'язок зі своїми випускниками, нашими науковими осередками та мистецьким середовищем, бізнесовими колами. Однак, у такий складний час ми як ніколи потребуємо Вашої підтримки для реалізації цілого ряду проектів розвитку нашої </a:t>
            </a:r>
            <a:r>
              <a:rPr lang="pl-PL" sz="1100" dirty="0">
                <a:latin typeface="Century Gothic" panose="020B0502020202020204" pitchFamily="34" charset="0"/>
              </a:rPr>
              <a:t>Alma Mater</a:t>
            </a:r>
            <a:r>
              <a:rPr lang="uk-UA" sz="1100" dirty="0">
                <a:latin typeface="Century Gothic" panose="020B0502020202020204" pitchFamily="34" charset="0"/>
              </a:rPr>
              <a:t>. Їх впровадження дозволить не лише зберегти класичний та незалежний характер нашого Університету, а й трансформувати його у сучасний інноваційний вищий навчальний заклад. </a:t>
            </a:r>
          </a:p>
          <a:p>
            <a:pPr algn="just"/>
            <a:r>
              <a:rPr lang="uk-UA" sz="1100" dirty="0" smtClean="0">
                <a:latin typeface="Century Gothic" panose="020B0502020202020204" pitchFamily="34" charset="0"/>
              </a:rPr>
              <a:t>Звертаюсь </a:t>
            </a:r>
            <a:r>
              <a:rPr lang="uk-UA" sz="1100" dirty="0">
                <a:latin typeface="Century Gothic" panose="020B0502020202020204" pitchFamily="34" charset="0"/>
              </a:rPr>
              <a:t>до цілої громади підтримати проекти розвитку нашої </a:t>
            </a:r>
            <a:r>
              <a:rPr lang="pl-PL" sz="1100" dirty="0">
                <a:latin typeface="Century Gothic" panose="020B0502020202020204" pitchFamily="34" charset="0"/>
              </a:rPr>
              <a:t>Alma Mater</a:t>
            </a:r>
            <a:r>
              <a:rPr lang="uk-UA" sz="1100" dirty="0">
                <a:latin typeface="Century Gothic" panose="020B0502020202020204" pitchFamily="34" charset="0"/>
              </a:rPr>
              <a:t>. Маю сподівання, що започаткована ініціатива знайде підтримку не лише в Україні, а й закордоном. Ваша підтримка допоможе реалізувати Львівському Університету амбітні, але необхідні проекти для розвитку вільного, класичного, європейського Університету. </a:t>
            </a:r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34414" r="4762" b="13905"/>
          <a:stretch/>
        </p:blipFill>
        <p:spPr bwMode="auto">
          <a:xfrm>
            <a:off x="431036" y="461863"/>
            <a:ext cx="8389436" cy="1895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994418" y="69949"/>
            <a:ext cx="1383712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/>
              <a:t>ПРОЕКТИ</a:t>
            </a:r>
          </a:p>
        </p:txBody>
      </p:sp>
      <p:sp>
        <p:nvSpPr>
          <p:cNvPr id="11" name="Прямокутник 10"/>
          <p:cNvSpPr/>
          <p:nvPr/>
        </p:nvSpPr>
        <p:spPr>
          <a:xfrm>
            <a:off x="1011065" y="2305927"/>
            <a:ext cx="1969165" cy="3600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 smtClean="0">
                <a:latin typeface="Century Gothic" panose="020B0502020202020204" pitchFamily="34" charset="0"/>
              </a:rPr>
              <a:t>ІНФРАСТРУКТУРА</a:t>
            </a:r>
            <a:endParaRPr lang="uk-UA" sz="1600" dirty="0">
              <a:latin typeface="Century Gothic" panose="020B0502020202020204" pitchFamily="34" charset="0"/>
            </a:endParaRPr>
          </a:p>
        </p:txBody>
      </p:sp>
      <p:sp>
        <p:nvSpPr>
          <p:cNvPr id="12" name="Прямокутник 11"/>
          <p:cNvSpPr/>
          <p:nvPr/>
        </p:nvSpPr>
        <p:spPr>
          <a:xfrm>
            <a:off x="3636280" y="2313548"/>
            <a:ext cx="1923835" cy="3600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latin typeface="Century Gothic" panose="020B0502020202020204" pitchFamily="34" charset="0"/>
              </a:rPr>
              <a:t>НАУКА</a:t>
            </a:r>
            <a:endParaRPr lang="uk-UA" dirty="0">
              <a:latin typeface="Century Gothic" panose="020B0502020202020204" pitchFamily="34" charset="0"/>
            </a:endParaRPr>
          </a:p>
        </p:txBody>
      </p:sp>
      <p:sp>
        <p:nvSpPr>
          <p:cNvPr id="13" name="Прямокутник 12"/>
          <p:cNvSpPr/>
          <p:nvPr/>
        </p:nvSpPr>
        <p:spPr>
          <a:xfrm>
            <a:off x="6216164" y="2313548"/>
            <a:ext cx="1928647" cy="3600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latin typeface="Century Gothic" panose="020B0502020202020204" pitchFamily="34" charset="0"/>
              </a:rPr>
              <a:t>ОСВІТА</a:t>
            </a:r>
            <a:endParaRPr lang="uk-UA" dirty="0">
              <a:latin typeface="Century Gothic" panose="020B0502020202020204" pitchFamily="34" charset="0"/>
            </a:endParaRPr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1714" y="5869052"/>
            <a:ext cx="1674495" cy="51308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0" y="-13955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69949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 smtClean="0"/>
              <a:t>Нас підтримують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3" name="Прямокутник 2"/>
          <p:cNvSpPr/>
          <p:nvPr/>
        </p:nvSpPr>
        <p:spPr>
          <a:xfrm>
            <a:off x="297066" y="3960997"/>
            <a:ext cx="39782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/>
              <a:t>український політик, народний депутат України, член парламентської фракції </a:t>
            </a:r>
            <a:r>
              <a:rPr lang="uk-UA" sz="1200" u="sng" dirty="0">
                <a:hlinkClick r:id="rId4" tooltip="Партія "/>
              </a:rPr>
              <a:t>"Об'єднання "Самопоміч"</a:t>
            </a:r>
            <a:r>
              <a:rPr lang="uk-UA" sz="1200" dirty="0"/>
              <a:t>, голова </a:t>
            </a:r>
            <a:r>
              <a:rPr lang="uk-UA" sz="1200" u="sng" dirty="0">
                <a:hlinkClick r:id="rId5" tooltip="Комісія з питань майбутнього"/>
              </a:rPr>
              <a:t>Комісії з питань майбутнього</a:t>
            </a:r>
            <a:r>
              <a:rPr lang="uk-UA" sz="1200" u="sng" baseline="30000" dirty="0">
                <a:hlinkClick r:id="rId6"/>
              </a:rPr>
              <a:t>[2]</a:t>
            </a:r>
            <a:r>
              <a:rPr lang="uk-UA" sz="1200" dirty="0"/>
              <a:t>, заступник голови </a:t>
            </a:r>
            <a:r>
              <a:rPr lang="uk-UA" sz="1200" u="sng" dirty="0">
                <a:hlinkClick r:id="rId7" tooltip="Комітет Верховної Ради України з питань науки і освіти"/>
              </a:rPr>
              <a:t>Комітету з питань науки і освіти</a:t>
            </a:r>
            <a:r>
              <a:rPr lang="uk-UA" sz="1200" u="sng" baseline="30000" dirty="0">
                <a:hlinkClick r:id="rId8"/>
              </a:rPr>
              <a:t>[3]</a:t>
            </a:r>
            <a:r>
              <a:rPr lang="uk-UA" sz="1200" dirty="0"/>
              <a:t>, заступник Голови Постійної делегації у </a:t>
            </a:r>
            <a:r>
              <a:rPr lang="uk-UA" sz="1200" u="sng" dirty="0">
                <a:hlinkClick r:id="rId9" tooltip="Парламентська асамблея НАТО"/>
              </a:rPr>
              <a:t>Парламентській асамблеї НАТО</a:t>
            </a:r>
            <a:r>
              <a:rPr lang="uk-UA" sz="1200" dirty="0"/>
              <a:t>, член </a:t>
            </a:r>
            <a:r>
              <a:rPr lang="uk-UA" sz="1200" u="sng" dirty="0">
                <a:hlinkClick r:id="rId10" tooltip="НАТО"/>
              </a:rPr>
              <a:t>Української частини Ради міжпарламентської ради Україна-НАТО</a:t>
            </a:r>
            <a:r>
              <a:rPr lang="uk-UA" sz="1200" u="sng" baseline="30000" dirty="0">
                <a:hlinkClick r:id="rId11"/>
              </a:rPr>
              <a:t>[4]</a:t>
            </a:r>
            <a:r>
              <a:rPr lang="uk-UA" sz="1200" dirty="0"/>
              <a:t>, український бізнесмен, науковець і громадський діяч, співзасновник </a:t>
            </a:r>
            <a:r>
              <a:rPr lang="uk-UA" sz="1200" u="sng" dirty="0">
                <a:hlinkClick r:id="rId12" tooltip="ELEKS"/>
              </a:rPr>
              <a:t>ELEKS</a:t>
            </a:r>
            <a:r>
              <a:rPr lang="uk-UA" sz="1200" dirty="0"/>
              <a:t>, член </a:t>
            </a:r>
            <a:r>
              <a:rPr lang="uk-UA" sz="1200" u="sng" dirty="0">
                <a:hlinkClick r:id="rId13" tooltip="Комітет підприємців Львівщини"/>
              </a:rPr>
              <a:t>Комітету Підприємців Львівщини</a:t>
            </a:r>
            <a:r>
              <a:rPr lang="uk-UA" sz="1200" dirty="0"/>
              <a:t>, асоціації «IT Україна», Наглядової ради Асоціації «Львівський кластер інформаційних технологій та бізнес-послуг»</a:t>
            </a:r>
          </a:p>
        </p:txBody>
      </p:sp>
      <p:sp>
        <p:nvSpPr>
          <p:cNvPr id="4" name="Прямокутник 3"/>
          <p:cNvSpPr/>
          <p:nvPr/>
        </p:nvSpPr>
        <p:spPr>
          <a:xfrm>
            <a:off x="3482039" y="829146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Century Gothic" panose="020B0502020202020204" pitchFamily="34" charset="0"/>
              </a:rPr>
              <a:t>Олексій Скрипник</a:t>
            </a:r>
          </a:p>
        </p:txBody>
      </p:sp>
      <p:sp>
        <p:nvSpPr>
          <p:cNvPr id="5" name="Прямокутник 4"/>
          <p:cNvSpPr/>
          <p:nvPr/>
        </p:nvSpPr>
        <p:spPr>
          <a:xfrm>
            <a:off x="3775036" y="1229360"/>
            <a:ext cx="52684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Century Gothic" panose="020B0502020202020204" pitchFamily="34" charset="0"/>
              </a:rPr>
              <a:t>«Львівщина є центром розвитку передових ІТ-технологій як в Україні, так і в світі»</a:t>
            </a:r>
          </a:p>
          <a:p>
            <a:pPr>
              <a:spcAft>
                <a:spcPts val="0"/>
              </a:spcAft>
            </a:pP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6" y="653041"/>
            <a:ext cx="2574687" cy="32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5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0" y="-13955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69949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 smtClean="0"/>
              <a:t>Нас підтримують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3" name="Прямокутник 2"/>
          <p:cNvSpPr/>
          <p:nvPr/>
        </p:nvSpPr>
        <p:spPr>
          <a:xfrm>
            <a:off x="297066" y="3960997"/>
            <a:ext cx="27980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/>
              <a:t>український підприємець, науковець, економіст і громадський діяч. Президент корпорації </a:t>
            </a:r>
            <a:r>
              <a:rPr lang="uk-UA" sz="1200" u="sng" dirty="0" err="1">
                <a:hlinkClick r:id="rId4" tooltip="SoftServe"/>
              </a:rPr>
              <a:t>SoftServe</a:t>
            </a:r>
            <a:r>
              <a:rPr lang="uk-UA" sz="1200" dirty="0"/>
              <a:t>. </a:t>
            </a:r>
            <a:r>
              <a:rPr lang="uk-UA" sz="1200" u="sng" dirty="0">
                <a:hlinkClick r:id="rId5" tooltip="Заслужений економіст України"/>
              </a:rPr>
              <a:t>Заслужений економіст України</a:t>
            </a:r>
            <a:r>
              <a:rPr lang="uk-UA" sz="1200" dirty="0"/>
              <a:t>. Голова правління Асоціації «Інформаційні технології України».</a:t>
            </a:r>
          </a:p>
        </p:txBody>
      </p:sp>
      <p:sp>
        <p:nvSpPr>
          <p:cNvPr id="4" name="Прямокутник 3"/>
          <p:cNvSpPr/>
          <p:nvPr/>
        </p:nvSpPr>
        <p:spPr>
          <a:xfrm>
            <a:off x="3482039" y="829146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Century Gothic" panose="020B0502020202020204" pitchFamily="34" charset="0"/>
              </a:rPr>
              <a:t>Тарас </a:t>
            </a:r>
            <a:r>
              <a:rPr lang="uk-UA" dirty="0" err="1">
                <a:latin typeface="Century Gothic" panose="020B0502020202020204" pitchFamily="34" charset="0"/>
              </a:rPr>
              <a:t>Кицмей</a:t>
            </a:r>
            <a:endParaRPr lang="uk-UA" dirty="0">
              <a:latin typeface="Century Gothic" panose="020B0502020202020204" pitchFamily="34" charset="0"/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3466673" y="1278554"/>
            <a:ext cx="52684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Century Gothic" panose="020B0502020202020204" pitchFamily="34" charset="0"/>
              </a:rPr>
              <a:t>«За кілька останніх років Львів став одним із центрів інформаційних технологій в Україні, увійшовши до трійки українських міст-лідерів ІТ-індустрії, яка зараз успішно розвивається завдяки нашим спільним зусиллям»</a:t>
            </a:r>
          </a:p>
          <a:p>
            <a:r>
              <a:rPr lang="uk-UA" dirty="0">
                <a:latin typeface="Century Gothic" panose="020B0502020202020204" pitchFamily="34" charset="0"/>
              </a:rPr>
              <a:t> </a:t>
            </a:r>
          </a:p>
          <a:p>
            <a:r>
              <a:rPr lang="uk-UA" dirty="0">
                <a:latin typeface="Century Gothic" panose="020B0502020202020204" pitchFamily="34" charset="0"/>
              </a:rPr>
              <a:t>«Наша індустрія – це передусім знання. Зі Львівським університетом ми працюємо в кількох напрямах, зокрема щодо вдосконалення та розвитку інформаційної системи Університету, а також налагодження співпраці з факультетом прикладної математики та інформатики й факультетом електроніки»</a:t>
            </a:r>
          </a:p>
          <a:p>
            <a:pPr>
              <a:spcAft>
                <a:spcPts val="0"/>
              </a:spcAft>
            </a:pP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6" t="13346" r="16137" b="8616"/>
          <a:stretch/>
        </p:blipFill>
        <p:spPr>
          <a:xfrm flipH="1">
            <a:off x="354637" y="637124"/>
            <a:ext cx="2740470" cy="32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8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0" y="-13955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69949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uk-UA" dirty="0" smtClean="0"/>
              <a:t>Благодійний фонд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5" name="Прямокутник 4"/>
          <p:cNvSpPr/>
          <p:nvPr/>
        </p:nvSpPr>
        <p:spPr>
          <a:xfrm>
            <a:off x="3775036" y="853478"/>
            <a:ext cx="52684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smtClean="0">
                <a:solidFill>
                  <a:srgbClr val="44546A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ж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" y="760947"/>
            <a:ext cx="3780458" cy="17668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" y="2764294"/>
            <a:ext cx="3636442" cy="16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91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0" y="-13955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88716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uk-UA" dirty="0" smtClean="0"/>
              <a:t>ПОДІЇ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7" y="1309562"/>
            <a:ext cx="8314218" cy="36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0" y="-13955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Прямокутник 23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88716"/>
            <a:ext cx="22392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uk-UA" dirty="0" smtClean="0"/>
              <a:t>ФОТОГАЛЕРЕЯ</a:t>
            </a:r>
            <a:endParaRPr lang="uk-UA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5" y="1405307"/>
            <a:ext cx="751751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Прямокутник 29"/>
          <p:cNvSpPr/>
          <p:nvPr/>
        </p:nvSpPr>
        <p:spPr>
          <a:xfrm>
            <a:off x="736949" y="17356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" y="4537061"/>
            <a:ext cx="2621531" cy="125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3779912" y="92080"/>
            <a:ext cx="1969165" cy="360040"/>
          </a:xfrm>
          <a:prstGeom prst="rect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ІНФРАСТРУКТУРА</a:t>
            </a:r>
            <a:endParaRPr lang="uk-UA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2479776" cy="142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Прямокутник 15"/>
          <p:cNvSpPr/>
          <p:nvPr/>
        </p:nvSpPr>
        <p:spPr>
          <a:xfrm>
            <a:off x="179512" y="1825382"/>
            <a:ext cx="2479776" cy="360040"/>
          </a:xfrm>
          <a:prstGeom prst="rect">
            <a:avLst/>
          </a:prstGeom>
          <a:solidFill>
            <a:schemeClr val="lt1">
              <a:alpha val="7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Студентське містечко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2709866" y="1543737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200" dirty="0">
                <a:latin typeface="Century Gothic" panose="020B0502020202020204" pitchFamily="34" charset="0"/>
              </a:rPr>
              <a:t>Одним із пріоритетних напрямків діяльності Університету є створення належних умов навчання та проживання студентів. Вирішальну роль у його реалізації посідає забезпечення гуртожитком студентів та аспірантів нашого Університету. </a:t>
            </a:r>
          </a:p>
          <a:p>
            <a:endParaRPr lang="uk-UA" dirty="0">
              <a:latin typeface="Century Gothic" panose="020B0502020202020204" pitchFamily="34" charset="0"/>
            </a:endParaRPr>
          </a:p>
        </p:txBody>
      </p:sp>
      <p:cxnSp>
        <p:nvCxnSpPr>
          <p:cNvPr id="3" name="Пряма сполучна лінія 2"/>
          <p:cNvCxnSpPr/>
          <p:nvPr/>
        </p:nvCxnSpPr>
        <p:spPr>
          <a:xfrm>
            <a:off x="-108520" y="2348880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 сполучна лінія 17"/>
          <p:cNvCxnSpPr/>
          <p:nvPr/>
        </p:nvCxnSpPr>
        <p:spPr>
          <a:xfrm>
            <a:off x="-108520" y="4293096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7" y="2574075"/>
            <a:ext cx="2663025" cy="127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Прямокутник 22"/>
          <p:cNvSpPr/>
          <p:nvPr/>
        </p:nvSpPr>
        <p:spPr>
          <a:xfrm>
            <a:off x="86264" y="3847771"/>
            <a:ext cx="2623602" cy="360040"/>
          </a:xfrm>
          <a:prstGeom prst="rect">
            <a:avLst/>
          </a:prstGeom>
          <a:solidFill>
            <a:schemeClr val="tx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solidFill>
                  <a:schemeClr val="tx2">
                    <a:lumMod val="50000"/>
                  </a:schemeClr>
                </a:solidFill>
              </a:rPr>
              <a:t>Реконструкція </a:t>
            </a:r>
            <a:r>
              <a:rPr lang="uk-UA" sz="1400" dirty="0" smtClean="0">
                <a:solidFill>
                  <a:schemeClr val="tx2">
                    <a:lumMod val="50000"/>
                  </a:schemeClr>
                </a:solidFill>
              </a:rPr>
              <a:t>історичних будівель</a:t>
            </a:r>
            <a:endParaRPr lang="uk-UA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9866" y="3727644"/>
            <a:ext cx="6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1200" dirty="0" smtClean="0">
                <a:latin typeface="Century Gothic" panose="020B0502020202020204" pitchFamily="34" charset="0"/>
              </a:rPr>
              <a:t>Чимало будівель Університету мають статус пам'яток культури та архітектури, що вимагає особливого ставлення до їх збереження.  </a:t>
            </a:r>
            <a:endParaRPr lang="uk-UA" sz="1200" dirty="0">
              <a:latin typeface="Century Gothic" panose="020B0502020202020204" pitchFamily="34" charset="0"/>
            </a:endParaRPr>
          </a:p>
        </p:txBody>
      </p:sp>
      <p:sp>
        <p:nvSpPr>
          <p:cNvPr id="26" name="Прямокутник 25"/>
          <p:cNvSpPr/>
          <p:nvPr/>
        </p:nvSpPr>
        <p:spPr>
          <a:xfrm>
            <a:off x="62912" y="5724722"/>
            <a:ext cx="2623602" cy="360040"/>
          </a:xfrm>
          <a:prstGeom prst="rect">
            <a:avLst/>
          </a:prstGeom>
          <a:solidFill>
            <a:schemeClr val="tx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2">
                    <a:lumMod val="50000"/>
                  </a:schemeClr>
                </a:solidFill>
              </a:rPr>
              <a:t>ІТ-інфраструктура</a:t>
            </a:r>
            <a:endParaRPr lang="uk-UA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2731098" y="5206257"/>
            <a:ext cx="6387480" cy="88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2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Функціонування Університету в сучасному інформаційному світі є неможливим без розвитку інформаційно-комунікаційних технологій. Переформатування Університету в інтерактивний, високотехнологічний навчальний заклад – одна з цілей нашої діяльності.</a:t>
            </a:r>
            <a:endParaRPr lang="uk-UA" sz="1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5130" y="209783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6516216" y="4024092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4994332" y="590005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i="1" u="sng" dirty="0" smtClean="0"/>
              <a:t>детальніше</a:t>
            </a:r>
            <a:endParaRPr lang="uk-UA" sz="1200" i="1" u="sng" dirty="0"/>
          </a:p>
        </p:txBody>
      </p:sp>
    </p:spTree>
    <p:extLst>
      <p:ext uri="{BB962C8B-B14F-4D97-AF65-F5344CB8AC3E}">
        <p14:creationId xmlns:p14="http://schemas.microsoft.com/office/powerpoint/2010/main" val="2225817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Прямокутник 17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4" name="Прямокутник 3"/>
          <p:cNvSpPr/>
          <p:nvPr/>
        </p:nvSpPr>
        <p:spPr>
          <a:xfrm>
            <a:off x="6476325" y="65712"/>
            <a:ext cx="2623602" cy="360040"/>
          </a:xfrm>
          <a:prstGeom prst="rect">
            <a:avLst/>
          </a:prstGeom>
          <a:solidFill>
            <a:schemeClr val="tx2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СТУДЕНТСЬКЕ МІСТЕЧКО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42" y="4460085"/>
            <a:ext cx="3561057" cy="170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9117" y="786413"/>
            <a:ext cx="5832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 smtClean="0"/>
              <a:t>	</a:t>
            </a:r>
            <a:r>
              <a:rPr lang="uk-UA" sz="1300" dirty="0" smtClean="0">
                <a:latin typeface="Century Gothic" panose="020B0502020202020204" pitchFamily="34" charset="0"/>
              </a:rPr>
              <a:t>Одним із пріоритетних напрямків діяльності Університету є створення належних умов навчання та проживання студентів. Вирішальну роль у його реалізації посідає забезпечення гуртожитком студентів та аспірантів нашого Університету. </a:t>
            </a:r>
          </a:p>
          <a:p>
            <a:pPr algn="just"/>
            <a:r>
              <a:rPr lang="en-US" sz="1300" dirty="0" smtClean="0">
                <a:latin typeface="Century Gothic" panose="020B0502020202020204" pitchFamily="34" charset="0"/>
              </a:rPr>
              <a:t>	</a:t>
            </a:r>
            <a:r>
              <a:rPr lang="uk-UA" sz="1300" dirty="0" smtClean="0">
                <a:latin typeface="Century Gothic" panose="020B0502020202020204" pitchFamily="34" charset="0"/>
              </a:rPr>
              <a:t>Проекту нового гуртожитку розроблений у …. р., передбачає будівництво будинку на … місць. До інфраструктури гуртожитку включено забезпечення можливостей проживання для неповно справних осіб, спортивний майданчик, рекреаційна зона. Раціональна побудова зон відпочинку, навчання, дозвілля та побуту студентів у споруді забезпечить їх комфортне перебування. Проектом передбачено застосування сучасних енергозберігаючих технологій, високу технологічність будівлі та компонентів, що дозволить ефективно використовувати споруду для потреб студентів у повній відповідності до вимог європейських та світових стандартів.</a:t>
            </a:r>
          </a:p>
          <a:p>
            <a:pPr algn="just"/>
            <a:r>
              <a:rPr lang="en-US" sz="1300" dirty="0" smtClean="0">
                <a:latin typeface="Century Gothic" panose="020B0502020202020204" pitchFamily="34" charset="0"/>
              </a:rPr>
              <a:t>	</a:t>
            </a:r>
            <a:r>
              <a:rPr lang="uk-UA" sz="1300" dirty="0" smtClean="0">
                <a:latin typeface="Century Gothic" panose="020B0502020202020204" pitchFamily="34" charset="0"/>
              </a:rPr>
              <a:t>Все це має стати частиною комплексу інструментів ВУЗУ який </a:t>
            </a:r>
            <a:r>
              <a:rPr lang="uk-UA" sz="1300" dirty="0" err="1" smtClean="0">
                <a:latin typeface="Century Gothic" panose="020B0502020202020204" pitchFamily="34" charset="0"/>
              </a:rPr>
              <a:t>надасть</a:t>
            </a:r>
            <a:r>
              <a:rPr lang="uk-UA" sz="1300" dirty="0" smtClean="0">
                <a:latin typeface="Century Gothic" panose="020B0502020202020204" pitchFamily="34" charset="0"/>
              </a:rPr>
              <a:t> нашим студентам максимальні умови для зацікавленості та реалізації себе в навчанні, самоосвіті та дозвіллі.</a:t>
            </a:r>
            <a:endParaRPr lang="uk-UA" sz="1300" dirty="0">
              <a:latin typeface="Century Gothic" panose="020B0502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2" y="785285"/>
            <a:ext cx="2065111" cy="16991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17" y="4628003"/>
            <a:ext cx="2048017" cy="136534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2" y="2762505"/>
            <a:ext cx="2033112" cy="13554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2" y="4637940"/>
            <a:ext cx="2033112" cy="1355407"/>
          </a:xfrm>
          <a:prstGeom prst="rect">
            <a:avLst/>
          </a:prstGeom>
        </p:spPr>
      </p:pic>
      <p:cxnSp>
        <p:nvCxnSpPr>
          <p:cNvPr id="13" name="Пряма сполучна лінія 12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 сполучна лінія 17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Прямокутник 29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33" name="Прямокутник 32"/>
          <p:cNvSpPr/>
          <p:nvPr/>
        </p:nvSpPr>
        <p:spPr>
          <a:xfrm>
            <a:off x="6476325" y="80702"/>
            <a:ext cx="2623602" cy="360040"/>
          </a:xfrm>
          <a:prstGeom prst="rect">
            <a:avLst/>
          </a:prstGeom>
          <a:solidFill>
            <a:schemeClr val="tx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Реконструкція історичних будівель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96907"/>
            <a:ext cx="3402124" cy="2064307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9"/>
          <a:stretch/>
        </p:blipFill>
        <p:spPr>
          <a:xfrm>
            <a:off x="2917185" y="817265"/>
            <a:ext cx="3402124" cy="20643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25" y="3807821"/>
            <a:ext cx="3402124" cy="2042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7185" y="817265"/>
            <a:ext cx="340212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палац БЕСЯДЕЦЬКИХ</a:t>
            </a:r>
            <a:endParaRPr lang="uk-UA" dirty="0"/>
          </a:p>
        </p:txBody>
      </p:sp>
      <p:sp>
        <p:nvSpPr>
          <p:cNvPr id="35" name="TextBox 34"/>
          <p:cNvSpPr txBox="1"/>
          <p:nvPr/>
        </p:nvSpPr>
        <p:spPr>
          <a:xfrm>
            <a:off x="724313" y="3807820"/>
            <a:ext cx="3414736" cy="31547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450" dirty="0" smtClean="0"/>
              <a:t>будинок головного корпусу Університету </a:t>
            </a:r>
            <a:endParaRPr lang="uk-UA" sz="1450" dirty="0"/>
          </a:p>
        </p:txBody>
      </p:sp>
      <p:sp>
        <p:nvSpPr>
          <p:cNvPr id="36" name="TextBox 35"/>
          <p:cNvSpPr txBox="1"/>
          <p:nvPr/>
        </p:nvSpPr>
        <p:spPr>
          <a:xfrm>
            <a:off x="5076056" y="3807820"/>
            <a:ext cx="3414736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600" dirty="0" smtClean="0"/>
              <a:t>Вул.Грушевського,4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50572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Прямокутник 15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6476325" y="80702"/>
            <a:ext cx="2623602" cy="360040"/>
          </a:xfrm>
          <a:prstGeom prst="rect">
            <a:avLst/>
          </a:prstGeom>
          <a:solidFill>
            <a:schemeClr val="tx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Палац БЕСЯДЕЦЬКИХ</a:t>
            </a:r>
            <a:r>
              <a:rPr lang="en-US" sz="1400" dirty="0" smtClean="0">
                <a:latin typeface="Century Gothic" panose="020B0502020202020204" pitchFamily="34" charset="0"/>
              </a:rPr>
              <a:t>  1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pic>
        <p:nvPicPr>
          <p:cNvPr id="8" name="Picture 2" descr="Файл:Besyadetski Palace, Lviv - facade project (near 1758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7" y="628083"/>
            <a:ext cx="1714355" cy="83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7567" y="1317489"/>
            <a:ext cx="156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uk-UA" sz="1200" dirty="0" err="1"/>
              <a:t>Приблизно</a:t>
            </a:r>
            <a:r>
              <a:rPr lang="ru-RU" altLang="uk-UA" sz="1200" dirty="0"/>
              <a:t> 1758 </a:t>
            </a:r>
            <a:r>
              <a:rPr lang="ru-RU" altLang="uk-UA" sz="1200" dirty="0" err="1"/>
              <a:t>рік</a:t>
            </a:r>
            <a:r>
              <a:rPr lang="ru-RU" altLang="uk-UA" sz="1200" dirty="0"/>
              <a:t>.</a:t>
            </a:r>
          </a:p>
        </p:txBody>
      </p:sp>
      <p:pic>
        <p:nvPicPr>
          <p:cNvPr id="10" name="Picture 4" descr="Файл:Besyadetski Palace, Lviv 187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7" y="1821733"/>
            <a:ext cx="1656015" cy="111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54567" y="2924855"/>
            <a:ext cx="180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uk-UA" sz="1200" dirty="0" err="1"/>
              <a:t>Приблизно</a:t>
            </a:r>
            <a:r>
              <a:rPr lang="ru-RU" altLang="uk-UA" sz="1200" dirty="0"/>
              <a:t> 1870 </a:t>
            </a:r>
            <a:r>
              <a:rPr lang="ru-RU" altLang="uk-UA" sz="1200" dirty="0" err="1"/>
              <a:t>рік</a:t>
            </a:r>
            <a:r>
              <a:rPr lang="ru-RU" altLang="uk-UA" sz="1200" dirty="0"/>
              <a:t>.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810582" y="2061802"/>
            <a:ext cx="7289345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buNone/>
            </a:pPr>
            <a:r>
              <a:rPr lang="en-US" sz="1200" dirty="0" smtClean="0"/>
              <a:t>	</a:t>
            </a:r>
            <a:r>
              <a:rPr lang="ru-RU" sz="1000" dirty="0" smtClean="0">
                <a:latin typeface="Century Gothic" panose="020B0502020202020204" pitchFamily="34" charset="0"/>
              </a:rPr>
              <a:t>Палац </a:t>
            </a:r>
            <a:r>
              <a:rPr lang="ru-RU" sz="1000" dirty="0" err="1">
                <a:latin typeface="Century Gothic" panose="020B0502020202020204" pitchFamily="34" charset="0"/>
              </a:rPr>
              <a:t>Бесядецьких</a:t>
            </a:r>
            <a:r>
              <a:rPr lang="ru-RU" sz="1000" dirty="0">
                <a:latin typeface="Century Gothic" panose="020B0502020202020204" pitchFamily="34" charset="0"/>
              </a:rPr>
              <a:t> (</a:t>
            </a:r>
            <a:r>
              <a:rPr lang="ru-RU" sz="1000" dirty="0" err="1">
                <a:latin typeface="Century Gothic" panose="020B0502020202020204" pitchFamily="34" charset="0"/>
              </a:rPr>
              <a:t>назва</a:t>
            </a:r>
            <a:r>
              <a:rPr lang="ru-RU" sz="1000" dirty="0">
                <a:latin typeface="Century Gothic" panose="020B0502020202020204" pitchFamily="34" charset="0"/>
              </a:rPr>
              <a:t> походить </a:t>
            </a:r>
            <a:r>
              <a:rPr lang="ru-RU" sz="1000" dirty="0" err="1">
                <a:latin typeface="Century Gothic" panose="020B0502020202020204" pitchFamily="34" charset="0"/>
              </a:rPr>
              <a:t>від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прізвища</a:t>
            </a:r>
            <a:r>
              <a:rPr lang="ru-RU" sz="1000" dirty="0">
                <a:latin typeface="Century Gothic" panose="020B0502020202020204" pitchFamily="34" charset="0"/>
              </a:rPr>
              <a:t> одного </a:t>
            </a:r>
            <a:r>
              <a:rPr lang="ru-RU" sz="1000" dirty="0" err="1">
                <a:latin typeface="Century Gothic" panose="020B0502020202020204" pitchFamily="34" charset="0"/>
              </a:rPr>
              <a:t>із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власників</a:t>
            </a:r>
            <a:r>
              <a:rPr lang="ru-RU" sz="1000" dirty="0">
                <a:latin typeface="Century Gothic" panose="020B0502020202020204" pitchFamily="34" charset="0"/>
              </a:rPr>
              <a:t> – </a:t>
            </a:r>
            <a:r>
              <a:rPr lang="ru-RU" sz="1000" dirty="0" err="1">
                <a:latin typeface="Century Gothic" panose="020B0502020202020204" pitchFamily="34" charset="0"/>
              </a:rPr>
              <a:t>радника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Галицького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намісника</a:t>
            </a:r>
            <a:r>
              <a:rPr lang="ru-RU" sz="1000" dirty="0">
                <a:latin typeface="Century Gothic" panose="020B0502020202020204" pitchFamily="34" charset="0"/>
              </a:rPr>
              <a:t> Альфред</a:t>
            </a:r>
            <a:r>
              <a:rPr lang="uk-UA" sz="1000" dirty="0">
                <a:latin typeface="Century Gothic" panose="020B0502020202020204" pitchFamily="34" charset="0"/>
              </a:rPr>
              <a:t>а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Бесядецького</a:t>
            </a:r>
            <a:r>
              <a:rPr lang="ru-RU" sz="1000" dirty="0">
                <a:latin typeface="Century Gothic" panose="020B0502020202020204" pitchFamily="34" charset="0"/>
              </a:rPr>
              <a:t>) – </a:t>
            </a:r>
            <a:r>
              <a:rPr lang="ru-RU" sz="1000" dirty="0" err="1">
                <a:latin typeface="Century Gothic" panose="020B0502020202020204" pitchFamily="34" charset="0"/>
              </a:rPr>
              <a:t>єдиний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збережений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uk-UA" sz="1000" dirty="0">
                <a:latin typeface="Century Gothic" panose="020B0502020202020204" pitchFamily="34" charset="0"/>
              </a:rPr>
              <a:t>донині</a:t>
            </a:r>
            <a:r>
              <a:rPr lang="ru-RU" sz="1000" dirty="0">
                <a:latin typeface="Century Gothic" panose="020B0502020202020204" pitchFamily="34" charset="0"/>
              </a:rPr>
              <a:t> палац </a:t>
            </a:r>
            <a:r>
              <a:rPr lang="pl-PL" sz="1000" dirty="0">
                <a:latin typeface="Century Gothic" panose="020B0502020202020204" pitchFamily="34" charset="0"/>
              </a:rPr>
              <a:t>XVI</a:t>
            </a:r>
            <a:r>
              <a:rPr lang="uk-UA" sz="1000" dirty="0">
                <a:latin typeface="Century Gothic" panose="020B0502020202020204" pitchFamily="34" charset="0"/>
              </a:rPr>
              <a:t>І</a:t>
            </a:r>
            <a:r>
              <a:rPr lang="pl-PL" sz="1000" dirty="0">
                <a:latin typeface="Century Gothic" panose="020B0502020202020204" pitchFamily="34" charset="0"/>
              </a:rPr>
              <a:t>I</a:t>
            </a:r>
            <a:r>
              <a:rPr lang="ru-RU" sz="1000" dirty="0">
                <a:latin typeface="Century Gothic" panose="020B0502020202020204" pitchFamily="34" charset="0"/>
              </a:rPr>
              <a:t> ст. </a:t>
            </a:r>
            <a:r>
              <a:rPr lang="ru-RU" sz="1000" dirty="0" err="1">
                <a:latin typeface="Century Gothic" panose="020B0502020202020204" pitchFamily="34" charset="0"/>
              </a:rPr>
              <a:t>садибного</a:t>
            </a:r>
            <a:r>
              <a:rPr lang="ru-RU" sz="1000" dirty="0">
                <a:latin typeface="Century Gothic" panose="020B0502020202020204" pitchFamily="34" charset="0"/>
              </a:rPr>
              <a:t> типу у </a:t>
            </a:r>
            <a:r>
              <a:rPr lang="ru-RU" sz="1000" dirty="0" err="1">
                <a:latin typeface="Century Gothic" panose="020B0502020202020204" pitchFamily="34" charset="0"/>
              </a:rPr>
              <a:t>Львові</a:t>
            </a:r>
            <a:r>
              <a:rPr lang="ru-RU" sz="1000" dirty="0">
                <a:latin typeface="Century Gothic" panose="020B0502020202020204" pitchFamily="34" charset="0"/>
              </a:rPr>
              <a:t>. Дата </a:t>
            </a:r>
            <a:r>
              <a:rPr lang="ru-RU" sz="1000" dirty="0" err="1">
                <a:latin typeface="Century Gothic" panose="020B0502020202020204" pitchFamily="34" charset="0"/>
              </a:rPr>
              <a:t>будівництва</a:t>
            </a:r>
            <a:r>
              <a:rPr lang="ru-RU" sz="1000" dirty="0">
                <a:latin typeface="Century Gothic" panose="020B0502020202020204" pitchFamily="34" charset="0"/>
              </a:rPr>
              <a:t> палацу </a:t>
            </a:r>
            <a:r>
              <a:rPr lang="ru-RU" sz="1000" dirty="0" err="1">
                <a:latin typeface="Century Gothic" panose="020B0502020202020204" pitchFamily="34" charset="0"/>
              </a:rPr>
              <a:t>наразі</a:t>
            </a:r>
            <a:r>
              <a:rPr lang="ru-RU" sz="1000" dirty="0">
                <a:latin typeface="Century Gothic" panose="020B0502020202020204" pitchFamily="34" charset="0"/>
              </a:rPr>
              <a:t> не </a:t>
            </a:r>
            <a:r>
              <a:rPr lang="ru-RU" sz="1000" dirty="0" err="1">
                <a:latin typeface="Century Gothic" panose="020B0502020202020204" pitchFamily="34" charset="0"/>
              </a:rPr>
              <a:t>з'ясована</a:t>
            </a:r>
            <a:r>
              <a:rPr lang="ru-RU" sz="1000" dirty="0">
                <a:latin typeface="Century Gothic" panose="020B0502020202020204" pitchFamily="34" charset="0"/>
              </a:rPr>
              <a:t>, </a:t>
            </a:r>
            <a:r>
              <a:rPr lang="ru-RU" sz="1000" dirty="0" err="1">
                <a:latin typeface="Century Gothic" panose="020B0502020202020204" pitchFamily="34" charset="0"/>
              </a:rPr>
              <a:t>орієнтовно</a:t>
            </a:r>
            <a:r>
              <a:rPr lang="ru-RU" sz="1000" dirty="0">
                <a:latin typeface="Century Gothic" panose="020B0502020202020204" pitchFamily="34" charset="0"/>
              </a:rPr>
              <a:t> – 1740-і </a:t>
            </a:r>
            <a:r>
              <a:rPr lang="ru-RU" sz="1000" dirty="0" err="1">
                <a:latin typeface="Century Gothic" panose="020B0502020202020204" pitchFamily="34" charset="0"/>
              </a:rPr>
              <a:t>рр</a:t>
            </a:r>
            <a:r>
              <a:rPr lang="ru-RU" sz="1000" dirty="0">
                <a:latin typeface="Century Gothic" panose="020B0502020202020204" pitchFamily="34" charset="0"/>
              </a:rPr>
              <a:t>. Автором проекту, </a:t>
            </a:r>
            <a:r>
              <a:rPr lang="ru-RU" sz="1000" dirty="0" err="1">
                <a:latin typeface="Century Gothic" panose="020B0502020202020204" pitchFamily="34" charset="0"/>
              </a:rPr>
              <a:t>припускають</a:t>
            </a:r>
            <a:r>
              <a:rPr lang="ru-RU" sz="1000" dirty="0">
                <a:latin typeface="Century Gothic" panose="020B0502020202020204" pitchFamily="34" charset="0"/>
              </a:rPr>
              <a:t>, </a:t>
            </a:r>
            <a:r>
              <a:rPr lang="ru-RU" sz="1000" dirty="0" err="1">
                <a:latin typeface="Century Gothic" panose="020B0502020202020204" pitchFamily="34" charset="0"/>
              </a:rPr>
              <a:t>міг</a:t>
            </a:r>
            <a:r>
              <a:rPr lang="ru-RU" sz="1000" dirty="0">
                <a:latin typeface="Century Gothic" panose="020B0502020202020204" pitchFamily="34" charset="0"/>
              </a:rPr>
              <a:t> бути </a:t>
            </a:r>
            <a:r>
              <a:rPr lang="uk-UA" sz="1000" dirty="0">
                <a:latin typeface="Century Gothic" panose="020B0502020202020204" pitchFamily="34" charset="0"/>
              </a:rPr>
              <a:t>Бернард </a:t>
            </a:r>
            <a:r>
              <a:rPr lang="uk-UA" sz="1000" dirty="0" err="1">
                <a:latin typeface="Century Gothic" panose="020B0502020202020204" pitchFamily="34" charset="0"/>
              </a:rPr>
              <a:t>Меретин</a:t>
            </a:r>
            <a:r>
              <a:rPr lang="uk-UA" sz="1000" dirty="0">
                <a:latin typeface="Century Gothic" panose="020B0502020202020204" pitchFamily="34" charset="0"/>
              </a:rPr>
              <a:t>. У 1756 р. палац був перебудований за проектом французького архітектора </a:t>
            </a:r>
            <a:r>
              <a:rPr lang="uk-UA" sz="1000" dirty="0" err="1">
                <a:latin typeface="Century Gothic" panose="020B0502020202020204" pitchFamily="34" charset="0"/>
              </a:rPr>
              <a:t>П’єра</a:t>
            </a:r>
            <a:r>
              <a:rPr lang="uk-UA" sz="1000" dirty="0">
                <a:latin typeface="Century Gothic" panose="020B0502020202020204" pitchFamily="34" charset="0"/>
              </a:rPr>
              <a:t> Ріко де </a:t>
            </a:r>
            <a:r>
              <a:rPr lang="uk-UA" sz="1000" dirty="0" err="1">
                <a:latin typeface="Century Gothic" panose="020B0502020202020204" pitchFamily="34" charset="0"/>
              </a:rPr>
              <a:t>Тірргея</a:t>
            </a:r>
            <a:r>
              <a:rPr lang="uk-UA" sz="1000" dirty="0">
                <a:latin typeface="Century Gothic" panose="020B0502020202020204" pitchFamily="34" charset="0"/>
              </a:rPr>
              <a:t>. У другій половині </a:t>
            </a:r>
            <a:r>
              <a:rPr lang="pl-PL" sz="1000" dirty="0">
                <a:latin typeface="Century Gothic" panose="020B0502020202020204" pitchFamily="34" charset="0"/>
              </a:rPr>
              <a:t>XVIII</a:t>
            </a:r>
            <a:r>
              <a:rPr lang="uk-UA" sz="1000" dirty="0">
                <a:latin typeface="Century Gothic" panose="020B0502020202020204" pitchFamily="34" charset="0"/>
              </a:rPr>
              <a:t> – першій половині ХІХ ст. палац зазнав ряду реконструкцій, проведених за проектами відомих архітекторів. Протягом </a:t>
            </a:r>
            <a:r>
              <a:rPr lang="pl-PL" sz="1000" dirty="0">
                <a:latin typeface="Century Gothic" panose="020B0502020202020204" pitchFamily="34" charset="0"/>
              </a:rPr>
              <a:t>XVIII</a:t>
            </a:r>
            <a:r>
              <a:rPr lang="uk-UA" sz="1000" dirty="0">
                <a:latin typeface="Century Gothic" panose="020B0502020202020204" pitchFamily="34" charset="0"/>
              </a:rPr>
              <a:t> – першої половини ХІХ ст. палац </a:t>
            </a:r>
            <a:r>
              <a:rPr lang="uk-UA" sz="1000" dirty="0" err="1">
                <a:latin typeface="Century Gothic" panose="020B0502020202020204" pitchFamily="34" charset="0"/>
              </a:rPr>
              <a:t>кількаразово</a:t>
            </a:r>
            <a:r>
              <a:rPr lang="uk-UA" sz="1000" dirty="0">
                <a:latin typeface="Century Gothic" panose="020B0502020202020204" pitchFamily="34" charset="0"/>
              </a:rPr>
              <a:t> змінював своїх власників. З приходом радянської влади будинок використовувався для Львівської обласної наукової бібліотеки ім. Ярослава Галана. </a:t>
            </a:r>
            <a:r>
              <a:rPr lang="ru-RU" sz="1000" dirty="0">
                <a:latin typeface="Century Gothic" panose="020B0502020202020204" pitchFamily="34" charset="0"/>
              </a:rPr>
              <a:t>У 2002 р. </a:t>
            </a:r>
            <a:r>
              <a:rPr lang="ru-RU" sz="1000" dirty="0" err="1">
                <a:latin typeface="Century Gothic" panose="020B0502020202020204" pitchFamily="34" charset="0"/>
              </a:rPr>
              <a:t>будинок</a:t>
            </a:r>
            <a:r>
              <a:rPr lang="ru-RU" sz="1000" dirty="0">
                <a:latin typeface="Century Gothic" panose="020B0502020202020204" pitchFamily="34" charset="0"/>
              </a:rPr>
              <a:t> передано </a:t>
            </a:r>
            <a:r>
              <a:rPr lang="ru-RU" sz="1000" dirty="0" err="1">
                <a:latin typeface="Century Gothic" panose="020B0502020202020204" pitchFamily="34" charset="0"/>
              </a:rPr>
              <a:t>Львівському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університету</a:t>
            </a:r>
            <a:r>
              <a:rPr lang="ru-RU" sz="1000" dirty="0">
                <a:latin typeface="Century Gothic" panose="020B0502020202020204" pitchFamily="34" charset="0"/>
              </a:rPr>
              <a:t>.</a:t>
            </a:r>
            <a:endParaRPr lang="uk-UA" sz="1000" dirty="0">
              <a:latin typeface="Century Gothic" panose="020B0502020202020204" pitchFamily="34" charset="0"/>
            </a:endParaRPr>
          </a:p>
          <a:p>
            <a:pPr algn="just">
              <a:buNone/>
            </a:pPr>
            <a:r>
              <a:rPr lang="en-US" sz="1000" dirty="0" smtClean="0">
                <a:latin typeface="Century Gothic" panose="020B0502020202020204" pitchFamily="34" charset="0"/>
              </a:rPr>
              <a:t>	</a:t>
            </a:r>
            <a:r>
              <a:rPr lang="uk-UA" sz="1000" dirty="0" smtClean="0">
                <a:latin typeface="Century Gothic" panose="020B0502020202020204" pitchFamily="34" charset="0"/>
              </a:rPr>
              <a:t>У </a:t>
            </a:r>
            <a:r>
              <a:rPr lang="uk-UA" sz="1000" dirty="0">
                <a:latin typeface="Century Gothic" panose="020B0502020202020204" pitchFamily="34" charset="0"/>
              </a:rPr>
              <a:t>2008 р. п</a:t>
            </a:r>
            <a:r>
              <a:rPr lang="ru-RU" sz="1000" dirty="0" err="1">
                <a:latin typeface="Century Gothic" panose="020B0502020202020204" pitchFamily="34" charset="0"/>
              </a:rPr>
              <a:t>алац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Бесядеських</a:t>
            </a:r>
            <a:r>
              <a:rPr lang="ru-RU" sz="1000" dirty="0">
                <a:latin typeface="Century Gothic" panose="020B0502020202020204" pitchFamily="34" charset="0"/>
              </a:rPr>
              <a:t>, як </a:t>
            </a:r>
            <a:r>
              <a:rPr lang="ru-RU" sz="1000" dirty="0" err="1">
                <a:latin typeface="Century Gothic" panose="020B0502020202020204" pitchFamily="34" charset="0"/>
              </a:rPr>
              <a:t>пам</a:t>
            </a:r>
            <a:r>
              <a:rPr lang="uk-UA" sz="1000" dirty="0">
                <a:latin typeface="Century Gothic" panose="020B0502020202020204" pitchFamily="34" charset="0"/>
              </a:rPr>
              <a:t>’</a:t>
            </a:r>
            <a:r>
              <a:rPr lang="ru-RU" sz="1000" dirty="0" err="1">
                <a:latin typeface="Century Gothic" panose="020B0502020202020204" pitchFamily="34" charset="0"/>
              </a:rPr>
              <a:t>ятку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архітектури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національного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значення</a:t>
            </a:r>
            <a:r>
              <a:rPr lang="ru-RU" sz="1000" dirty="0">
                <a:latin typeface="Century Gothic" panose="020B0502020202020204" pitchFamily="34" charset="0"/>
              </a:rPr>
              <a:t>, </a:t>
            </a:r>
            <a:r>
              <a:rPr lang="ru-RU" sz="1000" dirty="0" err="1">
                <a:latin typeface="Century Gothic" panose="020B0502020202020204" pitchFamily="34" charset="0"/>
              </a:rPr>
              <a:t>віднесено</a:t>
            </a:r>
            <a:r>
              <a:rPr lang="ru-RU" sz="1000" dirty="0">
                <a:latin typeface="Century Gothic" panose="020B0502020202020204" pitchFamily="34" charset="0"/>
              </a:rPr>
              <a:t> до </a:t>
            </a:r>
            <a:r>
              <a:rPr lang="ru-RU" sz="1000" dirty="0" err="1">
                <a:latin typeface="Century Gothic" panose="020B0502020202020204" pitchFamily="34" charset="0"/>
              </a:rPr>
              <a:t>переліку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пам</a:t>
            </a:r>
            <a:r>
              <a:rPr lang="uk-UA" sz="1000" dirty="0">
                <a:latin typeface="Century Gothic" panose="020B0502020202020204" pitchFamily="34" charset="0"/>
              </a:rPr>
              <a:t>’</a:t>
            </a:r>
            <a:r>
              <a:rPr lang="ru-RU" sz="1000" dirty="0" err="1">
                <a:latin typeface="Century Gothic" panose="020B0502020202020204" pitchFamily="34" charset="0"/>
              </a:rPr>
              <a:t>яток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культурної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спадщини</a:t>
            </a:r>
            <a:r>
              <a:rPr lang="ru-RU" sz="1000" dirty="0">
                <a:latin typeface="Century Gothic" panose="020B0502020202020204" pitchFamily="34" charset="0"/>
              </a:rPr>
              <a:t>, </a:t>
            </a:r>
            <a:r>
              <a:rPr lang="ru-RU" sz="1000" dirty="0" err="1">
                <a:latin typeface="Century Gothic" panose="020B0502020202020204" pitchFamily="34" charset="0"/>
              </a:rPr>
              <a:t>що</a:t>
            </a:r>
            <a:r>
              <a:rPr lang="ru-RU" sz="1000" dirty="0">
                <a:latin typeface="Century Gothic" panose="020B0502020202020204" pitchFamily="34" charset="0"/>
              </a:rPr>
              <a:t> не </a:t>
            </a:r>
            <a:r>
              <a:rPr lang="ru-RU" sz="1000" dirty="0" err="1">
                <a:latin typeface="Century Gothic" panose="020B0502020202020204" pitchFamily="34" charset="0"/>
              </a:rPr>
              <a:t>підлягають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ru-RU" sz="1000" dirty="0" err="1">
                <a:latin typeface="Century Gothic" panose="020B0502020202020204" pitchFamily="34" charset="0"/>
              </a:rPr>
              <a:t>приватизації</a:t>
            </a:r>
            <a:r>
              <a:rPr lang="ru-RU" sz="1000" dirty="0">
                <a:latin typeface="Century Gothic" panose="020B0502020202020204" pitchFamily="34" charset="0"/>
              </a:rPr>
              <a:t>.</a:t>
            </a:r>
            <a:endParaRPr lang="uk-UA" sz="1000" dirty="0">
              <a:latin typeface="Century Gothic" panose="020B0502020202020204" pitchFamily="34" charset="0"/>
            </a:endParaRPr>
          </a:p>
          <a:p>
            <a:pPr algn="just">
              <a:buNone/>
            </a:pPr>
            <a:r>
              <a:rPr lang="en-US" sz="1000" dirty="0" smtClean="0">
                <a:latin typeface="Century Gothic" panose="020B0502020202020204" pitchFamily="34" charset="0"/>
              </a:rPr>
              <a:t>	</a:t>
            </a:r>
            <a:r>
              <a:rPr lang="ru-RU" sz="1000" dirty="0" smtClean="0">
                <a:latin typeface="Century Gothic" panose="020B0502020202020204" pitchFamily="34" charset="0"/>
              </a:rPr>
              <a:t>Як </a:t>
            </a:r>
            <a:r>
              <a:rPr lang="ru-RU" sz="1000" dirty="0" err="1">
                <a:latin typeface="Century Gothic" panose="020B0502020202020204" pitchFamily="34" charset="0"/>
              </a:rPr>
              <a:t>пам</a:t>
            </a:r>
            <a:r>
              <a:rPr lang="uk-UA" sz="1000" dirty="0">
                <a:latin typeface="Century Gothic" panose="020B0502020202020204" pitchFamily="34" charset="0"/>
              </a:rPr>
              <a:t>’</a:t>
            </a:r>
            <a:r>
              <a:rPr lang="ru-RU" sz="1000" dirty="0" err="1">
                <a:latin typeface="Century Gothic" panose="020B0502020202020204" pitchFamily="34" charset="0"/>
              </a:rPr>
              <a:t>ятка</a:t>
            </a:r>
            <a:r>
              <a:rPr lang="ru-RU" sz="1000" dirty="0">
                <a:latin typeface="Century Gothic" panose="020B0502020202020204" pitchFamily="34" charset="0"/>
              </a:rPr>
              <a:t> </a:t>
            </a:r>
            <a:r>
              <a:rPr lang="uk-UA" sz="1000" dirty="0">
                <a:latin typeface="Century Gothic" panose="020B0502020202020204" pitchFamily="34" charset="0"/>
              </a:rPr>
              <a:t>культури та архітектури він стане будинком, де буде налагоджуватися міцна співпраця з партнерами, місцем зустрічей та обміну досвідом викладачів і студентів.</a:t>
            </a:r>
          </a:p>
          <a:p>
            <a:pPr algn="just">
              <a:buNone/>
            </a:pPr>
            <a:r>
              <a:rPr lang="en-US" sz="1000" dirty="0" smtClean="0">
                <a:latin typeface="Century Gothic" panose="020B0502020202020204" pitchFamily="34" charset="0"/>
              </a:rPr>
              <a:t>	</a:t>
            </a:r>
            <a:r>
              <a:rPr lang="uk-UA" sz="1000" dirty="0" smtClean="0">
                <a:latin typeface="Century Gothic" panose="020B0502020202020204" pitchFamily="34" charset="0"/>
              </a:rPr>
              <a:t>Розроблений </a:t>
            </a:r>
            <a:r>
              <a:rPr lang="uk-UA" sz="1000" dirty="0">
                <a:latin typeface="Century Gothic" panose="020B0502020202020204" pitchFamily="34" charset="0"/>
              </a:rPr>
              <a:t>план реконструкції передбачає створення в будинку презентаційної зали, ряду мультимедійних аудиторій, а також облаштування приміщень для музеїв Університету: історичного, зоологічного, археологічного, мінералогічного та інших. Частина з них, як то зоологічний музей, віднесені до національного надбання України. Унікальність колекцій цих музеїв вражає відвідувачів та слугує основою для наукових досліджень. </a:t>
            </a:r>
          </a:p>
          <a:p>
            <a:pPr algn="just">
              <a:buNone/>
            </a:pPr>
            <a:r>
              <a:rPr lang="en-US" sz="1000" dirty="0" smtClean="0">
                <a:latin typeface="Century Gothic" panose="020B0502020202020204" pitchFamily="34" charset="0"/>
              </a:rPr>
              <a:t>	</a:t>
            </a:r>
            <a:endParaRPr lang="ru-RU" altLang="uk-UA" sz="1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" y="5345009"/>
            <a:ext cx="2426789" cy="65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197" y="599227"/>
            <a:ext cx="4672832" cy="144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кутник 13"/>
          <p:cNvSpPr/>
          <p:nvPr/>
        </p:nvSpPr>
        <p:spPr>
          <a:xfrm>
            <a:off x="1810582" y="4816163"/>
            <a:ext cx="63646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uk-UA" sz="1100" dirty="0">
                <a:latin typeface="Century Gothic" panose="020B0502020202020204" pitchFamily="34" charset="0"/>
              </a:rPr>
              <a:t>Реконструкція палацу </a:t>
            </a:r>
            <a:r>
              <a:rPr lang="uk-UA" sz="1100" dirty="0" err="1">
                <a:latin typeface="Century Gothic" panose="020B0502020202020204" pitchFamily="34" charset="0"/>
              </a:rPr>
              <a:t>Бесядецьких</a:t>
            </a:r>
            <a:r>
              <a:rPr lang="uk-UA" sz="1100" dirty="0">
                <a:latin typeface="Century Gothic" panose="020B0502020202020204" pitchFamily="34" charset="0"/>
              </a:rPr>
              <a:t> має важливе значення не лише для Львівського університету та м. Львова, а й, зважаючи на свій статус, носить національний характер. </a:t>
            </a:r>
          </a:p>
          <a:p>
            <a:pPr algn="just">
              <a:spcBef>
                <a:spcPct val="0"/>
              </a:spcBef>
            </a:pPr>
            <a:endParaRPr lang="ru-RU" altLang="uk-UA" sz="1200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Прямокутник 15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6476325" y="80702"/>
            <a:ext cx="2623602" cy="360040"/>
          </a:xfrm>
          <a:prstGeom prst="rect">
            <a:avLst/>
          </a:prstGeom>
          <a:solidFill>
            <a:schemeClr val="tx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>
                <a:latin typeface="Century Gothic" panose="020B0502020202020204" pitchFamily="34" charset="0"/>
              </a:rPr>
              <a:t>Палац БЕСЯДЕЦЬКИХ</a:t>
            </a:r>
            <a:r>
              <a:rPr lang="en-US" sz="1400" dirty="0" smtClean="0">
                <a:latin typeface="Century Gothic" panose="020B0502020202020204" pitchFamily="34" charset="0"/>
              </a:rPr>
              <a:t>  2</a:t>
            </a:r>
            <a:endParaRPr lang="uk-UA" sz="1400" dirty="0">
              <a:latin typeface="Century Gothic" panose="020B0502020202020204" pitchFamily="34" charset="0"/>
            </a:endParaRPr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5" y="1340768"/>
            <a:ext cx="15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Фотогалерея</a:t>
            </a:r>
          </a:p>
          <a:p>
            <a:r>
              <a:rPr lang="uk-UA" dirty="0" smtClean="0"/>
              <a:t>(сучасний стан будівлі)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36" y="908720"/>
            <a:ext cx="2024952" cy="13499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24" y="903620"/>
            <a:ext cx="2032603" cy="13550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63" y="885615"/>
            <a:ext cx="2044070" cy="13627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8960" y="4039903"/>
            <a:ext cx="159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г</a:t>
            </a:r>
            <a:r>
              <a:rPr lang="uk-UA" dirty="0" smtClean="0"/>
              <a:t>алерея-презентація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701" y="3471123"/>
            <a:ext cx="2032508" cy="147138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357" y="3437349"/>
            <a:ext cx="2110082" cy="150516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3688" y="3433568"/>
            <a:ext cx="2129611" cy="15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0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Прямокутник 15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6476325" y="80702"/>
            <a:ext cx="2623602" cy="360040"/>
          </a:xfrm>
          <a:prstGeom prst="rect">
            <a:avLst/>
          </a:prstGeom>
          <a:solidFill>
            <a:schemeClr val="tx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/>
              <a:t>будинок головного корпусу Університету </a:t>
            </a:r>
            <a:endParaRPr lang="uk-UA" sz="1400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graphicFrame>
        <p:nvGraphicFramePr>
          <p:cNvPr id="29" name="Об'є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270001"/>
              </p:ext>
            </p:extLst>
          </p:nvPr>
        </p:nvGraphicFramePr>
        <p:xfrm>
          <a:off x="4517740" y="554394"/>
          <a:ext cx="4014700" cy="5479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6" imgW="5940803" imgH="9199770" progId="Word.Document.8">
                  <p:embed/>
                </p:oleObj>
              </mc:Choice>
              <mc:Fallback>
                <p:oleObj name="Document" r:id="rId6" imgW="5940803" imgH="919977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7740" y="554394"/>
                        <a:ext cx="4014700" cy="5479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8" y="605937"/>
            <a:ext cx="1708545" cy="212294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" y="4962522"/>
            <a:ext cx="1973780" cy="1110251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02" y="4973509"/>
            <a:ext cx="1978636" cy="111298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91443"/>
            <a:ext cx="2252057" cy="1826981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044" y="1327377"/>
            <a:ext cx="2572696" cy="14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68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2" y="-29764"/>
            <a:ext cx="764575" cy="4916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Прямокутник 15"/>
          <p:cNvSpPr/>
          <p:nvPr/>
        </p:nvSpPr>
        <p:spPr>
          <a:xfrm>
            <a:off x="736925" y="29149"/>
            <a:ext cx="8363002" cy="432714"/>
          </a:xfrm>
          <a:prstGeom prst="rect">
            <a:avLst/>
          </a:prstGeom>
          <a:solidFill>
            <a:schemeClr val="tx2">
              <a:lumMod val="5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800" dirty="0">
              <a:latin typeface="Century Gothic" panose="020B0502020202020204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6476325" y="80702"/>
            <a:ext cx="2623602" cy="360040"/>
          </a:xfrm>
          <a:prstGeom prst="rect">
            <a:avLst/>
          </a:prstGeom>
          <a:solidFill>
            <a:schemeClr val="tx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smtClean="0"/>
              <a:t>Вул. Грушевського,4</a:t>
            </a:r>
            <a:endParaRPr lang="uk-UA" sz="1400" dirty="0"/>
          </a:p>
        </p:txBody>
      </p:sp>
      <p:cxnSp>
        <p:nvCxnSpPr>
          <p:cNvPr id="19" name="Пряма сполучна лінія 18"/>
          <p:cNvCxnSpPr/>
          <p:nvPr/>
        </p:nvCxnSpPr>
        <p:spPr>
          <a:xfrm>
            <a:off x="-108520" y="6165304"/>
            <a:ext cx="925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75320" y="6257836"/>
            <a:ext cx="40879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100" dirty="0" smtClean="0"/>
              <a:t>ЛЬВІВСЬКИЙ НАЦІОНАЛЬНИЙ УНІВЕРСИТЕТ ІМЕНІ ІВАНА ФРАНКА</a:t>
            </a:r>
          </a:p>
          <a:p>
            <a:pPr algn="r"/>
            <a:r>
              <a:rPr lang="uk-UA" sz="1100" dirty="0"/>
              <a:t>в</a:t>
            </a:r>
            <a:r>
              <a:rPr lang="uk-UA" sz="1100" dirty="0" smtClean="0"/>
              <a:t>ул. Університетська, 1</a:t>
            </a:r>
          </a:p>
          <a:p>
            <a:pPr algn="r"/>
            <a:r>
              <a:rPr lang="uk-UA" sz="1100" dirty="0" smtClean="0"/>
              <a:t>79000 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92" y="5993347"/>
            <a:ext cx="766986" cy="812308"/>
          </a:xfrm>
          <a:prstGeom prst="rect">
            <a:avLst/>
          </a:prstGeom>
        </p:spPr>
      </p:pic>
      <p:graphicFrame>
        <p:nvGraphicFramePr>
          <p:cNvPr id="3" name="Об'є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013631"/>
              </p:ext>
            </p:extLst>
          </p:nvPr>
        </p:nvGraphicFramePr>
        <p:xfrm>
          <a:off x="3220746" y="520776"/>
          <a:ext cx="5879181" cy="5545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Документ" r:id="rId6" imgW="6121177" imgH="5773887" progId="Word.Document.12">
                  <p:embed/>
                </p:oleObj>
              </mc:Choice>
              <mc:Fallback>
                <p:oleObj name="Документ" r:id="rId6" imgW="6121177" imgH="57738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0746" y="520776"/>
                        <a:ext cx="5879181" cy="5545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2843808" cy="1564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4" y="2663646"/>
            <a:ext cx="2830285" cy="13414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4" y="4323980"/>
            <a:ext cx="2799419" cy="14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250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1395</Words>
  <Application>Microsoft Office PowerPoint</Application>
  <PresentationFormat>Екран (4:3)</PresentationFormat>
  <Paragraphs>213</Paragraphs>
  <Slides>24</Slides>
  <Notes>5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Times New Roman</vt:lpstr>
      <vt:lpstr>Тема Office</vt:lpstr>
      <vt:lpstr>Документ Microsoft Word 97 – 2003</vt:lpstr>
      <vt:lpstr>Документ Microsoft Word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 розвитку Університету</dc:title>
  <dc:creator>Olya</dc:creator>
  <cp:lastModifiedBy>Осередчук Мирослава</cp:lastModifiedBy>
  <cp:revision>89</cp:revision>
  <dcterms:created xsi:type="dcterms:W3CDTF">2014-12-22T08:25:53Z</dcterms:created>
  <dcterms:modified xsi:type="dcterms:W3CDTF">2016-09-16T12:04:50Z</dcterms:modified>
</cp:coreProperties>
</file>